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56" r:id="rId2"/>
    <p:sldId id="258" r:id="rId3"/>
    <p:sldId id="259" r:id="rId4"/>
    <p:sldId id="260" r:id="rId5"/>
    <p:sldId id="270" r:id="rId6"/>
    <p:sldId id="271" r:id="rId7"/>
    <p:sldId id="272" r:id="rId8"/>
    <p:sldId id="273" r:id="rId9"/>
    <p:sldId id="274" r:id="rId10"/>
    <p:sldId id="296" r:id="rId11"/>
    <p:sldId id="276" r:id="rId12"/>
    <p:sldId id="275" r:id="rId13"/>
    <p:sldId id="277" r:id="rId14"/>
    <p:sldId id="278" r:id="rId15"/>
    <p:sldId id="279" r:id="rId16"/>
    <p:sldId id="280" r:id="rId17"/>
    <p:sldId id="281" r:id="rId18"/>
    <p:sldId id="282" r:id="rId19"/>
    <p:sldId id="283" r:id="rId20"/>
    <p:sldId id="285" r:id="rId21"/>
    <p:sldId id="284" r:id="rId22"/>
    <p:sldId id="286" r:id="rId23"/>
    <p:sldId id="287" r:id="rId24"/>
    <p:sldId id="288" r:id="rId25"/>
    <p:sldId id="289" r:id="rId26"/>
    <p:sldId id="290" r:id="rId27"/>
    <p:sldId id="292" r:id="rId28"/>
    <p:sldId id="293" r:id="rId29"/>
    <p:sldId id="294" r:id="rId30"/>
    <p:sldId id="29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rrukh Rasheed" initials="FR" lastIdx="2" clrIdx="0">
    <p:extLst>
      <p:ext uri="{19B8F6BF-5375-455C-9EA6-DF929625EA0E}">
        <p15:presenceInfo xmlns:p15="http://schemas.microsoft.com/office/powerpoint/2012/main" userId="Farrukh Rashee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52D14"/>
    <a:srgbClr val="F8705E"/>
    <a:srgbClr val="94CCFE"/>
    <a:srgbClr val="FA978A"/>
    <a:srgbClr val="FFFFFF"/>
    <a:srgbClr val="000000"/>
    <a:srgbClr val="97D2FF"/>
    <a:srgbClr val="9EEEFF"/>
    <a:srgbClr val="F5F5F5"/>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588" autoAdjust="0"/>
    <p:restoredTop sz="94660"/>
  </p:normalViewPr>
  <p:slideViewPr>
    <p:cSldViewPr snapToGrid="0">
      <p:cViewPr varScale="1">
        <p:scale>
          <a:sx n="73" d="100"/>
          <a:sy n="73" d="100"/>
        </p:scale>
        <p:origin x="39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76E2918-E937-4549-876B-65CBCFF0C734}" type="datetimeFigureOut">
              <a:rPr lang="en-US" smtClean="0"/>
              <a:t>8/18/2017</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C967671-CD4C-40C9-8CFA-BCC8BCFFC1E5}" type="slidenum">
              <a:rPr lang="en-US" smtClean="0"/>
              <a:t>‹#›</a:t>
            </a:fld>
            <a:endParaRPr lang="en-US" dirty="0"/>
          </a:p>
        </p:txBody>
      </p:sp>
    </p:spTree>
    <p:extLst>
      <p:ext uri="{BB962C8B-B14F-4D97-AF65-F5344CB8AC3E}">
        <p14:creationId xmlns:p14="http://schemas.microsoft.com/office/powerpoint/2010/main" val="140692972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D4731E-7CAF-4C63-A9AE-1932EA429967}" type="datetimeFigureOut">
              <a:rPr lang="en-US" smtClean="0"/>
              <a:t>8/18/2017</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45D082-55EE-4E5A-81E5-35ED477220B2}" type="slidenum">
              <a:rPr lang="en-US" smtClean="0"/>
              <a:t>‹#›</a:t>
            </a:fld>
            <a:endParaRPr lang="en-US" dirty="0"/>
          </a:p>
        </p:txBody>
      </p:sp>
    </p:spTree>
    <p:extLst>
      <p:ext uri="{BB962C8B-B14F-4D97-AF65-F5344CB8AC3E}">
        <p14:creationId xmlns:p14="http://schemas.microsoft.com/office/powerpoint/2010/main" val="342241232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7A0FCA-5A53-4535-AB00-22DEC847CA80}" type="datetime1">
              <a:rPr lang="en-US" smtClean="0"/>
              <a:t>8/18/2017</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816683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A4EB2BC-ACA8-45A3-A7E8-DC090103B7C4}" type="datetime1">
              <a:rPr lang="en-US" smtClean="0"/>
              <a:t>8/18/2017</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4333395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115E94-5A8B-4332-A906-C3B9F1EC5953}" type="datetime1">
              <a:rPr lang="en-US" smtClean="0"/>
              <a:t>8/18/2017</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53646853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5DC19D-A404-47BB-BF6F-8EE18E51B627}" type="datetime1">
              <a:rPr lang="en-US" smtClean="0"/>
              <a:t>8/18/2017</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5795797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99087FA-ACAF-4210-8737-F7047A66FB8B}" type="datetime1">
              <a:rPr lang="en-US" smtClean="0"/>
              <a:t>8/18/2017</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70075288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5C5FE78-31BD-4B77-BA89-B1FAD81B6C71}" type="datetime1">
              <a:rPr lang="en-US" smtClean="0"/>
              <a:t>8/18/2017</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26291472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281A45-2A30-4EFA-A999-B7A7C37F7377}" type="datetime1">
              <a:rPr lang="en-US" smtClean="0"/>
              <a:t>8/18/2017</a:t>
            </a:fld>
            <a:endParaRPr lang="en-US" dirty="0"/>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4026814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51BD58E-A989-4551-A5E2-1E21FD72D76B}" type="datetime1">
              <a:rPr lang="en-US" smtClean="0"/>
              <a:t>8/18/2017</a:t>
            </a:fld>
            <a:endParaRPr lang="en-US" dirty="0"/>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327071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73642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654AF33-08DC-4043-8BD9-467F4BF556D3}" type="datetime1">
              <a:rPr lang="en-US" smtClean="0"/>
              <a:t>8/18/2017</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81124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8799A46-FDB2-4D8E-8687-0664C08DE03D}" type="datetime1">
              <a:rPr lang="en-US" smtClean="0"/>
              <a:t>8/18/2017</a:t>
            </a:fld>
            <a:endParaRPr lang="en-US" dirty="0"/>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94131706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0504D8-DAA9-40A1-A356-7183C3A066E5}" type="datetime1">
              <a:rPr lang="en-US" smtClean="0"/>
              <a:t>8/18/2017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2180661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a:ext>
            </a:extLst>
          </a:blip>
          <a:stretch>
            <a:fillRect/>
          </a:stretch>
        </p:blipFill>
        <p:spPr>
          <a:xfrm>
            <a:off x="-14379" y="-1"/>
            <a:ext cx="12206379" cy="9765103"/>
          </a:xfrm>
          <a:prstGeom prst="rect">
            <a:avLst/>
          </a:prstGeom>
        </p:spPr>
      </p:pic>
      <p:sp>
        <p:nvSpPr>
          <p:cNvPr id="14" name="Right Triangle 13"/>
          <p:cNvSpPr/>
          <p:nvPr/>
        </p:nvSpPr>
        <p:spPr>
          <a:xfrm rot="10800000">
            <a:off x="6696218" y="-1"/>
            <a:ext cx="5495775" cy="8390022"/>
          </a:xfrm>
          <a:prstGeom prst="rtTriangle">
            <a:avLst/>
          </a:prstGeom>
          <a:solidFill>
            <a:srgbClr val="EB2D14">
              <a:alpha val="6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7505889" y="11502"/>
            <a:ext cx="5029721" cy="2308324"/>
          </a:xfrm>
          <a:prstGeom prst="rect">
            <a:avLst/>
          </a:prstGeom>
          <a:noFill/>
        </p:spPr>
        <p:txBody>
          <a:bodyPr wrap="square" rtlCol="0">
            <a:spAutoFit/>
          </a:bodyPr>
          <a:lstStyle/>
          <a:p>
            <a:r>
              <a:rPr lang="en-US" sz="3600" dirty="0" smtClean="0">
                <a:solidFill>
                  <a:schemeClr val="bg1"/>
                </a:solidFill>
                <a:latin typeface="Gill Sans MT" panose="020B0502020104020203" pitchFamily="34" charset="0"/>
              </a:rPr>
              <a:t>R.A. &amp; Co.</a:t>
            </a:r>
          </a:p>
          <a:p>
            <a:r>
              <a:rPr lang="en-US" sz="3600" dirty="0" smtClean="0">
                <a:solidFill>
                  <a:schemeClr val="bg1"/>
                </a:solidFill>
                <a:latin typeface="Gill Sans MT" panose="020B0502020104020203" pitchFamily="34" charset="0"/>
              </a:rPr>
              <a:t>Chartered Accountants </a:t>
            </a:r>
            <a:endParaRPr lang="en-US" sz="3600" dirty="0">
              <a:solidFill>
                <a:schemeClr val="bg1"/>
              </a:solidFill>
              <a:latin typeface="Gill Sans MT" panose="020B0502020104020203" pitchFamily="34" charset="0"/>
            </a:endParaRPr>
          </a:p>
          <a:p>
            <a:endParaRPr lang="en-US" sz="3600" dirty="0" smtClean="0">
              <a:latin typeface="Gill Sans MT" panose="020B0502020104020203" pitchFamily="34" charset="0"/>
            </a:endParaRPr>
          </a:p>
          <a:p>
            <a:r>
              <a:rPr lang="en-US" sz="3600" dirty="0" smtClean="0">
                <a:latin typeface="Gill Sans MT" panose="020B0502020104020203" pitchFamily="34" charset="0"/>
              </a:rPr>
              <a:t>		</a:t>
            </a:r>
            <a:r>
              <a:rPr lang="en-US" sz="3600" dirty="0" smtClean="0">
                <a:latin typeface="Gill Sans MT" panose="020B0502020104020203" pitchFamily="34" charset="0"/>
              </a:rPr>
              <a:t>  Firm </a:t>
            </a:r>
            <a:r>
              <a:rPr lang="en-US" sz="3600" dirty="0" smtClean="0">
                <a:latin typeface="Gill Sans MT" panose="020B0502020104020203" pitchFamily="34" charset="0"/>
              </a:rPr>
              <a:t>Profile</a:t>
            </a:r>
            <a:endParaRPr lang="en-US" sz="3600" dirty="0">
              <a:latin typeface="Gill Sans MT" panose="020B0502020104020203" pitchFamily="34" charset="0"/>
            </a:endParaRPr>
          </a:p>
        </p:txBody>
      </p:sp>
      <p:sp>
        <p:nvSpPr>
          <p:cNvPr id="16" name="Rectangle 15"/>
          <p:cNvSpPr/>
          <p:nvPr/>
        </p:nvSpPr>
        <p:spPr>
          <a:xfrm rot="2160000">
            <a:off x="501573" y="-9990"/>
            <a:ext cx="392437" cy="1432866"/>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rot="2160000">
            <a:off x="896677" y="269522"/>
            <a:ext cx="397413" cy="145066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1468590" y="1401384"/>
            <a:ext cx="5315939" cy="707886"/>
          </a:xfrm>
          <a:prstGeom prst="rect">
            <a:avLst/>
          </a:prstGeom>
          <a:noFill/>
        </p:spPr>
        <p:txBody>
          <a:bodyPr wrap="square" rtlCol="0">
            <a:spAutoFit/>
          </a:bodyPr>
          <a:lstStyle/>
          <a:p>
            <a:r>
              <a:rPr lang="en-US" sz="4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2" name="Rectangle 21"/>
          <p:cNvSpPr/>
          <p:nvPr/>
        </p:nvSpPr>
        <p:spPr>
          <a:xfrm rot="2160000">
            <a:off x="1311243" y="566830"/>
            <a:ext cx="392437" cy="1432866"/>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rot="20028911">
            <a:off x="17307" y="2298823"/>
            <a:ext cx="3897546" cy="984885"/>
          </a:xfrm>
          <a:prstGeom prst="rect">
            <a:avLst/>
          </a:prstGeom>
          <a:noFill/>
        </p:spPr>
        <p:txBody>
          <a:bodyPr wrap="square" rtlCol="0">
            <a:spAutoFit/>
          </a:bodyPr>
          <a:lstStyle/>
          <a:p>
            <a:r>
              <a:rPr lang="en-US" sz="4000" dirty="0" smtClean="0">
                <a:solidFill>
                  <a:srgbClr val="E60000"/>
                </a:solidFill>
                <a:latin typeface="Brush Script MT" panose="03060802040406070304" pitchFamily="66" charset="0"/>
              </a:rPr>
              <a:t>Promoting </a:t>
            </a:r>
            <a:r>
              <a:rPr lang="en-US" sz="4000" dirty="0">
                <a:solidFill>
                  <a:srgbClr val="E60000"/>
                </a:solidFill>
                <a:latin typeface="Brush Script MT" panose="03060802040406070304" pitchFamily="66" charset="0"/>
              </a:rPr>
              <a:t>Progress</a:t>
            </a:r>
          </a:p>
          <a:p>
            <a:endParaRPr lang="en-US" dirty="0"/>
          </a:p>
        </p:txBody>
      </p:sp>
    </p:spTree>
    <p:extLst>
      <p:ext uri="{BB962C8B-B14F-4D97-AF65-F5344CB8AC3E}">
        <p14:creationId xmlns:p14="http://schemas.microsoft.com/office/powerpoint/2010/main" val="6438145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310"/>
            <a:ext cx="12192000" cy="6858000"/>
          </a:xfrm>
          <a:prstGeom prst="rect">
            <a:avLst/>
          </a:prstGeom>
          <a:blipFill dpi="0" rotWithShape="1">
            <a:blip r:embed="rId2">
              <a:alphaModFix amt="78000"/>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166677" y="6475892"/>
            <a:ext cx="740248" cy="307777"/>
          </a:xfrm>
          <a:prstGeom prst="rect">
            <a:avLst/>
          </a:prstGeom>
          <a:noFill/>
        </p:spPr>
        <p:txBody>
          <a:bodyPr wrap="square" rtlCol="0">
            <a:spAutoFit/>
          </a:bodyPr>
          <a:lstStyle/>
          <a:p>
            <a:r>
              <a:rPr lang="en-US" sz="1400" b="1" dirty="0" smtClean="0"/>
              <a:t>10</a:t>
            </a:r>
            <a:endParaRPr lang="en-US" sz="1400" b="1" dirty="0"/>
          </a:p>
        </p:txBody>
      </p:sp>
      <p:cxnSp>
        <p:nvCxnSpPr>
          <p:cNvPr id="10" name="Straight Connector 9"/>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
        <p:nvSpPr>
          <p:cNvPr id="28" name="Isosceles Triangle 27"/>
          <p:cNvSpPr/>
          <p:nvPr/>
        </p:nvSpPr>
        <p:spPr>
          <a:xfrm rot="5400000">
            <a:off x="4161431" y="2454418"/>
            <a:ext cx="5144871" cy="2905332"/>
          </a:xfrm>
          <a:prstGeom prst="triangle">
            <a:avLst>
              <a:gd name="adj" fmla="val 51052"/>
            </a:avLst>
          </a:prstGeom>
          <a:solidFill>
            <a:srgbClr val="F52D1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Isosceles Triangle 31"/>
          <p:cNvSpPr/>
          <p:nvPr/>
        </p:nvSpPr>
        <p:spPr>
          <a:xfrm rot="10800000">
            <a:off x="5575014" y="1317592"/>
            <a:ext cx="5478217" cy="2526866"/>
          </a:xfrm>
          <a:prstGeom prst="triangle">
            <a:avLst>
              <a:gd name="adj" fmla="val 51052"/>
            </a:avLst>
          </a:prstGeom>
          <a:solidFill>
            <a:srgbClr val="F52D1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Isosceles Triangle 32"/>
          <p:cNvSpPr/>
          <p:nvPr/>
        </p:nvSpPr>
        <p:spPr>
          <a:xfrm rot="16200000">
            <a:off x="7180143" y="2635554"/>
            <a:ext cx="5027095" cy="2766040"/>
          </a:xfrm>
          <a:prstGeom prst="triangle">
            <a:avLst>
              <a:gd name="adj" fmla="val 51052"/>
            </a:avLst>
          </a:prstGeom>
          <a:solidFill>
            <a:srgbClr val="F52D1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Isosceles Triangle 33"/>
          <p:cNvSpPr/>
          <p:nvPr/>
        </p:nvSpPr>
        <p:spPr>
          <a:xfrm>
            <a:off x="5487602" y="4107251"/>
            <a:ext cx="5397862" cy="2372269"/>
          </a:xfrm>
          <a:prstGeom prst="triangle">
            <a:avLst>
              <a:gd name="adj" fmla="val 51052"/>
            </a:avLst>
          </a:prstGeom>
          <a:solidFill>
            <a:srgbClr val="F52D1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6987424" y="1317593"/>
            <a:ext cx="3903530" cy="646331"/>
          </a:xfrm>
          <a:prstGeom prst="rect">
            <a:avLst/>
          </a:prstGeom>
          <a:noFill/>
        </p:spPr>
        <p:txBody>
          <a:bodyPr wrap="square" rtlCol="0">
            <a:spAutoFit/>
          </a:bodyPr>
          <a:lstStyle/>
          <a:p>
            <a:r>
              <a:rPr lang="en-US" sz="3600" b="1" dirty="0" smtClean="0"/>
              <a:t>ASSURANCE</a:t>
            </a:r>
            <a:endParaRPr lang="en-US" sz="3600" b="1" dirty="0"/>
          </a:p>
        </p:txBody>
      </p:sp>
      <p:sp>
        <p:nvSpPr>
          <p:cNvPr id="35" name="TextBox 34"/>
          <p:cNvSpPr txBox="1"/>
          <p:nvPr/>
        </p:nvSpPr>
        <p:spPr>
          <a:xfrm rot="16200000">
            <a:off x="3727554" y="2712600"/>
            <a:ext cx="3755383" cy="646331"/>
          </a:xfrm>
          <a:prstGeom prst="rect">
            <a:avLst/>
          </a:prstGeom>
          <a:noFill/>
        </p:spPr>
        <p:txBody>
          <a:bodyPr wrap="square" rtlCol="0">
            <a:spAutoFit/>
          </a:bodyPr>
          <a:lstStyle/>
          <a:p>
            <a:r>
              <a:rPr lang="en-US" sz="3600" b="1" dirty="0" smtClean="0"/>
              <a:t>TAXATION</a:t>
            </a:r>
            <a:endParaRPr lang="en-US" sz="3600" b="1" dirty="0"/>
          </a:p>
        </p:txBody>
      </p:sp>
      <p:sp>
        <p:nvSpPr>
          <p:cNvPr id="36" name="TextBox 35"/>
          <p:cNvSpPr txBox="1"/>
          <p:nvPr/>
        </p:nvSpPr>
        <p:spPr>
          <a:xfrm>
            <a:off x="7233776" y="5833210"/>
            <a:ext cx="3903530" cy="646331"/>
          </a:xfrm>
          <a:prstGeom prst="rect">
            <a:avLst/>
          </a:prstGeom>
          <a:noFill/>
        </p:spPr>
        <p:txBody>
          <a:bodyPr wrap="square" rtlCol="0">
            <a:spAutoFit/>
          </a:bodyPr>
          <a:lstStyle/>
          <a:p>
            <a:r>
              <a:rPr lang="en-US" sz="3600" b="1" dirty="0" smtClean="0"/>
              <a:t>ADVISORY</a:t>
            </a:r>
            <a:endParaRPr lang="en-US" sz="3600" b="1" dirty="0"/>
          </a:p>
        </p:txBody>
      </p:sp>
      <p:sp>
        <p:nvSpPr>
          <p:cNvPr id="37" name="TextBox 36"/>
          <p:cNvSpPr txBox="1"/>
          <p:nvPr/>
        </p:nvSpPr>
        <p:spPr>
          <a:xfrm rot="5400000">
            <a:off x="8585376" y="3412406"/>
            <a:ext cx="3903530" cy="1200329"/>
          </a:xfrm>
          <a:prstGeom prst="rect">
            <a:avLst/>
          </a:prstGeom>
          <a:noFill/>
        </p:spPr>
        <p:txBody>
          <a:bodyPr wrap="square" rtlCol="0">
            <a:spAutoFit/>
          </a:bodyPr>
          <a:lstStyle/>
          <a:p>
            <a:pPr algn="ctr"/>
            <a:r>
              <a:rPr lang="en-US" sz="3600" b="1" dirty="0" smtClean="0"/>
              <a:t>BUSINESS PROCESS OUTSOURCING</a:t>
            </a:r>
            <a:endParaRPr lang="en-US" sz="3600" b="1" dirty="0"/>
          </a:p>
        </p:txBody>
      </p:sp>
      <p:sp>
        <p:nvSpPr>
          <p:cNvPr id="38" name="Rectangle 37"/>
          <p:cNvSpPr/>
          <p:nvPr/>
        </p:nvSpPr>
        <p:spPr>
          <a:xfrm>
            <a:off x="-16877" y="0"/>
            <a:ext cx="4271749" cy="6850690"/>
          </a:xfrm>
          <a:prstGeom prst="rect">
            <a:avLst/>
          </a:prstGeom>
          <a:solidFill>
            <a:srgbClr val="F52D1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412779" y="988561"/>
            <a:ext cx="4028653" cy="1107996"/>
          </a:xfrm>
          <a:prstGeom prst="rect">
            <a:avLst/>
          </a:prstGeom>
          <a:noFill/>
        </p:spPr>
        <p:txBody>
          <a:bodyPr wrap="square" rtlCol="0">
            <a:spAutoFit/>
          </a:bodyPr>
          <a:lstStyle/>
          <a:p>
            <a:pPr algn="just"/>
            <a:r>
              <a:rPr lang="en-US" sz="6600" b="1" dirty="0">
                <a:solidFill>
                  <a:srgbClr val="C00000"/>
                </a:solidFill>
              </a:rPr>
              <a:t>SERVICES</a:t>
            </a:r>
          </a:p>
        </p:txBody>
      </p:sp>
      <p:sp>
        <p:nvSpPr>
          <p:cNvPr id="19" name="Rectangle 18"/>
          <p:cNvSpPr/>
          <p:nvPr/>
        </p:nvSpPr>
        <p:spPr>
          <a:xfrm rot="2160000">
            <a:off x="10606123" y="6228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11096614" y="560645"/>
            <a:ext cx="1010622"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1" name="Rectangle 20"/>
          <p:cNvSpPr/>
          <p:nvPr/>
        </p:nvSpPr>
        <p:spPr>
          <a:xfrm rot="2160000">
            <a:off x="10793628" y="204128"/>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rot="2160000">
            <a:off x="11000601" y="345975"/>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865081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2578" y="1614476"/>
            <a:ext cx="8828989" cy="4911634"/>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32578" y="1610806"/>
            <a:ext cx="8853219" cy="4937760"/>
          </a:xfrm>
          <a:prstGeom prst="rect">
            <a:avLst/>
          </a:prstGeom>
          <a:blipFill dpi="0" rotWithShape="1">
            <a:blip r:embed="rId2">
              <a:alphaModFix amt="28000"/>
              <a:duotone>
                <a:prstClr val="black"/>
                <a:schemeClr val="tx1">
                  <a:lumMod val="65000"/>
                  <a:lumOff val="35000"/>
                  <a:tint val="45000"/>
                  <a:satMod val="400000"/>
                </a:schemeClr>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27195" y="1752653"/>
            <a:ext cx="7650530" cy="6709529"/>
          </a:xfrm>
          <a:prstGeom prst="rect">
            <a:avLst/>
          </a:prstGeom>
          <a:noFill/>
        </p:spPr>
        <p:txBody>
          <a:bodyPr wrap="square" rtlCol="0">
            <a:spAutoFit/>
          </a:bodyPr>
          <a:lstStyle/>
          <a:p>
            <a:pPr algn="just"/>
            <a:r>
              <a:rPr lang="en-US" sz="1600" dirty="0" smtClean="0">
                <a:solidFill>
                  <a:srgbClr val="FFFFFF"/>
                </a:solidFill>
              </a:rPr>
              <a:t>Our Assurance Service Line includes a diverse range of services that are cost effective and at the same time meet the highest standard of professional excellence so that we help create the maximum value for our clients. Our highly dynamic and experienced team bring years of professional experience combined with an audit and assurance approach and methodology that is benchmarked to international best practices to meet all your  regulatory reporting, financial control and other reporting needs. Our Assurance Service Line includes the following services:</a:t>
            </a:r>
          </a:p>
          <a:p>
            <a:pPr algn="just"/>
            <a:endParaRPr lang="en-US" sz="1600" dirty="0" smtClean="0">
              <a:solidFill>
                <a:srgbClr val="FFFFFF"/>
              </a:solidFill>
            </a:endParaRPr>
          </a:p>
          <a:p>
            <a:pPr marL="285750" indent="-285750" algn="just">
              <a:buBlip>
                <a:blip r:embed="rId4"/>
              </a:buBlip>
            </a:pPr>
            <a:r>
              <a:rPr lang="en-US" sz="1600" dirty="0" smtClean="0">
                <a:solidFill>
                  <a:srgbClr val="FFFFFF"/>
                </a:solidFill>
              </a:rPr>
              <a:t>External </a:t>
            </a:r>
            <a:r>
              <a:rPr lang="en-US" sz="1600" dirty="0">
                <a:solidFill>
                  <a:srgbClr val="FFFFFF"/>
                </a:solidFill>
              </a:rPr>
              <a:t>audit of Financial </a:t>
            </a:r>
            <a:r>
              <a:rPr lang="en-US" sz="1600" dirty="0" smtClean="0">
                <a:solidFill>
                  <a:srgbClr val="FFFFFF"/>
                </a:solidFill>
              </a:rPr>
              <a:t>Statements</a:t>
            </a:r>
          </a:p>
          <a:p>
            <a:pPr marL="285750" indent="-285750" algn="just">
              <a:buBlip>
                <a:blip r:embed="rId4"/>
              </a:buBlip>
            </a:pPr>
            <a:r>
              <a:rPr lang="en-US" sz="1600" dirty="0" smtClean="0">
                <a:solidFill>
                  <a:srgbClr val="FFFFFF"/>
                </a:solidFill>
              </a:rPr>
              <a:t>Review </a:t>
            </a:r>
            <a:r>
              <a:rPr lang="en-US" sz="1600" dirty="0">
                <a:solidFill>
                  <a:srgbClr val="FFFFFF"/>
                </a:solidFill>
              </a:rPr>
              <a:t>of Financial Statements</a:t>
            </a:r>
            <a:endParaRPr lang="en-US" sz="1600" dirty="0" smtClean="0">
              <a:solidFill>
                <a:srgbClr val="FFFFFF"/>
              </a:solidFill>
            </a:endParaRPr>
          </a:p>
          <a:p>
            <a:pPr marL="285750" indent="-285750" algn="just">
              <a:buBlip>
                <a:blip r:embed="rId4"/>
              </a:buBlip>
            </a:pPr>
            <a:r>
              <a:rPr lang="en-US" sz="1600" dirty="0" smtClean="0">
                <a:solidFill>
                  <a:srgbClr val="FFFFFF"/>
                </a:solidFill>
              </a:rPr>
              <a:t>Agreed </a:t>
            </a:r>
            <a:r>
              <a:rPr lang="en-US" sz="1600" dirty="0">
                <a:solidFill>
                  <a:srgbClr val="FFFFFF"/>
                </a:solidFill>
              </a:rPr>
              <a:t>Upon Procedures (AUP) to validate financial and non-financial data and </a:t>
            </a:r>
            <a:r>
              <a:rPr lang="en-US" sz="1600" dirty="0" smtClean="0">
                <a:solidFill>
                  <a:srgbClr val="FFFFFF"/>
                </a:solidFill>
              </a:rPr>
              <a:t>information</a:t>
            </a:r>
            <a:endParaRPr lang="en-US" sz="1600" dirty="0">
              <a:solidFill>
                <a:srgbClr val="FFFFFF"/>
              </a:solidFill>
            </a:endParaRPr>
          </a:p>
          <a:p>
            <a:pPr marL="285750" indent="-285750" algn="just">
              <a:buBlip>
                <a:blip r:embed="rId4"/>
              </a:buBlip>
            </a:pPr>
            <a:r>
              <a:rPr lang="en-US" sz="1600" dirty="0" smtClean="0">
                <a:solidFill>
                  <a:srgbClr val="FFFFFF"/>
                </a:solidFill>
              </a:rPr>
              <a:t>IFRS reporting</a:t>
            </a:r>
          </a:p>
          <a:p>
            <a:pPr marL="285750" indent="-285750" algn="just">
              <a:buBlip>
                <a:blip r:embed="rId4"/>
              </a:buBlip>
            </a:pPr>
            <a:r>
              <a:rPr lang="en-US" sz="1600" dirty="0">
                <a:solidFill>
                  <a:srgbClr val="FFFFFF"/>
                </a:solidFill>
              </a:rPr>
              <a:t>Regulatory compliance and </a:t>
            </a:r>
            <a:r>
              <a:rPr lang="en-US" sz="1600" dirty="0" smtClean="0">
                <a:solidFill>
                  <a:srgbClr val="FFFFFF"/>
                </a:solidFill>
              </a:rPr>
              <a:t>reporting</a:t>
            </a:r>
          </a:p>
          <a:p>
            <a:pPr marL="285750" indent="-285750" algn="just">
              <a:buBlip>
                <a:blip r:embed="rId4"/>
              </a:buBlip>
            </a:pPr>
            <a:r>
              <a:rPr lang="en-US" sz="1600" dirty="0">
                <a:solidFill>
                  <a:srgbClr val="FFFFFF"/>
                </a:solidFill>
              </a:rPr>
              <a:t>Corporate reporting </a:t>
            </a:r>
            <a:r>
              <a:rPr lang="en-US" sz="1600" dirty="0" smtClean="0">
                <a:solidFill>
                  <a:srgbClr val="FFFFFF"/>
                </a:solidFill>
              </a:rPr>
              <a:t>improvement</a:t>
            </a:r>
          </a:p>
          <a:p>
            <a:pPr marL="285750" indent="-285750" algn="just">
              <a:buBlip>
                <a:blip r:embed="rId4"/>
              </a:buBlip>
            </a:pPr>
            <a:r>
              <a:rPr lang="en-US" sz="1600" dirty="0">
                <a:solidFill>
                  <a:srgbClr val="FFFFFF"/>
                </a:solidFill>
              </a:rPr>
              <a:t>Independent controls &amp; systems process </a:t>
            </a:r>
            <a:r>
              <a:rPr lang="en-US" sz="1600" dirty="0" smtClean="0">
                <a:solidFill>
                  <a:srgbClr val="FFFFFF"/>
                </a:solidFill>
              </a:rPr>
              <a:t>assurance</a:t>
            </a:r>
          </a:p>
          <a:p>
            <a:pPr marL="285750" indent="-285750" algn="just">
              <a:buBlip>
                <a:blip r:embed="rId4"/>
              </a:buBlip>
            </a:pPr>
            <a:r>
              <a:rPr lang="en-US" sz="1600" dirty="0" smtClean="0">
                <a:solidFill>
                  <a:srgbClr val="FFFFFF"/>
                </a:solidFill>
              </a:rPr>
              <a:t>Special certifications</a:t>
            </a:r>
          </a:p>
          <a:p>
            <a:pPr marL="285750" indent="-285750" algn="just">
              <a:buBlip>
                <a:blip r:embed="rId4"/>
              </a:buBlip>
            </a:pPr>
            <a:r>
              <a:rPr lang="en-US" sz="1600" dirty="0" smtClean="0">
                <a:solidFill>
                  <a:srgbClr val="FFFFFF"/>
                </a:solidFill>
              </a:rPr>
              <a:t>Cost and tax audits </a:t>
            </a:r>
          </a:p>
          <a:p>
            <a:pPr marL="285750" indent="-285750" algn="just">
              <a:buBlip>
                <a:blip r:embed="rId4"/>
              </a:buBlip>
            </a:pPr>
            <a:endParaRPr lang="en-US" sz="1600" dirty="0" smtClean="0">
              <a:solidFill>
                <a:srgbClr val="FFFFFF"/>
              </a:solidFill>
            </a:endParaRPr>
          </a:p>
          <a:p>
            <a:pPr marL="285750" indent="-285750" algn="just">
              <a:buBlip>
                <a:blip r:embed="rId4"/>
              </a:buBlip>
            </a:pPr>
            <a:endParaRPr lang="en-US" dirty="0"/>
          </a:p>
          <a:p>
            <a:pPr algn="just"/>
            <a:endParaRPr lang="en-US" dirty="0"/>
          </a:p>
          <a:p>
            <a:pPr algn="just"/>
            <a:endParaRPr lang="en-US" dirty="0" smtClean="0"/>
          </a:p>
          <a:p>
            <a:pPr algn="just"/>
            <a:endParaRPr lang="en-US" dirty="0"/>
          </a:p>
          <a:p>
            <a:pPr algn="just"/>
            <a:r>
              <a:rPr lang="en-US" dirty="0" smtClean="0"/>
              <a:t> </a:t>
            </a:r>
            <a:endParaRPr lang="en-US" dirty="0"/>
          </a:p>
          <a:p>
            <a:pPr algn="just"/>
            <a:endParaRPr lang="en-US" dirty="0" smtClean="0"/>
          </a:p>
          <a:p>
            <a:pPr algn="just"/>
            <a:r>
              <a:rPr lang="en-US" dirty="0" smtClean="0"/>
              <a:t> </a:t>
            </a:r>
            <a:endParaRPr lang="en-US" dirty="0"/>
          </a:p>
        </p:txBody>
      </p:sp>
      <p:sp>
        <p:nvSpPr>
          <p:cNvPr id="11" name="Isosceles Triangle 10"/>
          <p:cNvSpPr/>
          <p:nvPr/>
        </p:nvSpPr>
        <p:spPr>
          <a:xfrm rot="16200000">
            <a:off x="6809518" y="1458655"/>
            <a:ext cx="6850690" cy="3914274"/>
          </a:xfrm>
          <a:prstGeom prst="triangle">
            <a:avLst>
              <a:gd name="adj" fmla="val 51052"/>
            </a:avLst>
          </a:prstGeom>
          <a:solidFill>
            <a:srgbClr val="F52D1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68675" y="1281583"/>
            <a:ext cx="8892892" cy="149484"/>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p:nvSpPr>
        <p:spPr>
          <a:xfrm rot="16200000">
            <a:off x="109550" y="1171937"/>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9637129" y="2923348"/>
            <a:ext cx="2451778" cy="984885"/>
          </a:xfrm>
          <a:prstGeom prst="rect">
            <a:avLst/>
          </a:prstGeom>
          <a:noFill/>
        </p:spPr>
        <p:txBody>
          <a:bodyPr wrap="square" rtlCol="0">
            <a:spAutoFit/>
          </a:bodyPr>
          <a:lstStyle/>
          <a:p>
            <a:pPr algn="just"/>
            <a:r>
              <a:rPr lang="en-US" sz="4000" b="1" dirty="0" smtClean="0">
                <a:solidFill>
                  <a:srgbClr val="C00000"/>
                </a:solidFill>
              </a:rPr>
              <a:t>Assurance</a:t>
            </a:r>
            <a:endParaRPr lang="en-US" sz="4000" b="1" dirty="0">
              <a:solidFill>
                <a:srgbClr val="B40000"/>
              </a:solidFill>
            </a:endParaRPr>
          </a:p>
          <a:p>
            <a:pPr algn="just"/>
            <a:endParaRPr lang="en-US" dirty="0" smtClean="0"/>
          </a:p>
        </p:txBody>
      </p:sp>
      <p:sp>
        <p:nvSpPr>
          <p:cNvPr id="15" name="TextBox 14"/>
          <p:cNvSpPr txBox="1"/>
          <p:nvPr/>
        </p:nvSpPr>
        <p:spPr>
          <a:xfrm>
            <a:off x="166677" y="6475892"/>
            <a:ext cx="740248" cy="307777"/>
          </a:xfrm>
          <a:prstGeom prst="rect">
            <a:avLst/>
          </a:prstGeom>
          <a:noFill/>
        </p:spPr>
        <p:txBody>
          <a:bodyPr wrap="square" rtlCol="0">
            <a:spAutoFit/>
          </a:bodyPr>
          <a:lstStyle/>
          <a:p>
            <a:r>
              <a:rPr lang="en-US" sz="1400" b="1" dirty="0" smtClean="0"/>
              <a:t>11</a:t>
            </a:r>
            <a:endParaRPr lang="en-US" sz="1400" b="1" dirty="0"/>
          </a:p>
        </p:txBody>
      </p:sp>
      <p:cxnSp>
        <p:nvCxnSpPr>
          <p:cNvPr id="16" name="Straight Connector 15"/>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24638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811589" y="0"/>
            <a:ext cx="4598125" cy="6858000"/>
          </a:xfrm>
          <a:prstGeom prst="rect">
            <a:avLst/>
          </a:prstGeom>
          <a:solidFill>
            <a:srgbClr val="94C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32578" y="1614476"/>
            <a:ext cx="8828989" cy="4911634"/>
          </a:xfrm>
          <a:prstGeom prst="rect">
            <a:avLst/>
          </a:prstGeom>
          <a:solidFill>
            <a:srgbClr val="F87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32578" y="1610806"/>
            <a:ext cx="8853219" cy="4937760"/>
          </a:xfrm>
          <a:prstGeom prst="rect">
            <a:avLst/>
          </a:prstGeom>
          <a:blipFill dpi="0" rotWithShape="1">
            <a:blip r:embed="rId2" cstate="email">
              <a:alphaModFix amt="2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27194" y="1752653"/>
            <a:ext cx="8425365" cy="4739759"/>
          </a:xfrm>
          <a:prstGeom prst="rect">
            <a:avLst/>
          </a:prstGeom>
          <a:noFill/>
        </p:spPr>
        <p:txBody>
          <a:bodyPr wrap="square" rtlCol="0">
            <a:spAutoFit/>
          </a:bodyPr>
          <a:lstStyle/>
          <a:p>
            <a:pPr algn="just"/>
            <a:r>
              <a:rPr lang="en-US" sz="1600" dirty="0" smtClean="0">
                <a:solidFill>
                  <a:srgbClr val="FFFFFF"/>
                </a:solidFill>
              </a:rPr>
              <a:t>Taxation is an axiomatic unescapable reality in all modern business ventures.  We at </a:t>
            </a:r>
            <a:r>
              <a:rPr lang="en-US" sz="2000" b="1" dirty="0">
                <a:solidFill>
                  <a:schemeClr val="bg1"/>
                </a:solidFill>
              </a:rPr>
              <a:t>RA</a:t>
            </a:r>
            <a:r>
              <a:rPr lang="en-US" sz="1600" b="1" dirty="0" smtClean="0">
                <a:solidFill>
                  <a:srgbClr val="F52D14"/>
                </a:solidFill>
              </a:rPr>
              <a:t> </a:t>
            </a:r>
            <a:r>
              <a:rPr lang="en-US" sz="1600" dirty="0">
                <a:solidFill>
                  <a:srgbClr val="FFFFFF"/>
                </a:solidFill>
              </a:rPr>
              <a:t>help </a:t>
            </a:r>
            <a:r>
              <a:rPr lang="en-US" sz="1600" dirty="0" smtClean="0">
                <a:solidFill>
                  <a:srgbClr val="FFFFFF"/>
                </a:solidFill>
              </a:rPr>
              <a:t>businesses in designing result oriented and focused strategies for </a:t>
            </a:r>
            <a:r>
              <a:rPr lang="en-US" sz="1600" dirty="0">
                <a:solidFill>
                  <a:srgbClr val="FFFFFF"/>
                </a:solidFill>
              </a:rPr>
              <a:t>optimizing taxes, implementing innovative tax planning and </a:t>
            </a:r>
            <a:r>
              <a:rPr lang="en-US" sz="1600" dirty="0" smtClean="0">
                <a:solidFill>
                  <a:srgbClr val="FFFFFF"/>
                </a:solidFill>
              </a:rPr>
              <a:t>effectively managing regulatory compliance</a:t>
            </a:r>
            <a:r>
              <a:rPr lang="en-US" sz="1600" dirty="0">
                <a:solidFill>
                  <a:srgbClr val="FFFFFF"/>
                </a:solidFill>
              </a:rPr>
              <a:t>.</a:t>
            </a:r>
            <a:endParaRPr lang="en-US" sz="1600" dirty="0" smtClean="0">
              <a:solidFill>
                <a:srgbClr val="F52D14"/>
              </a:solidFill>
            </a:endParaRPr>
          </a:p>
          <a:p>
            <a:pPr algn="just"/>
            <a:endParaRPr lang="en-US" sz="1600" dirty="0" smtClean="0">
              <a:solidFill>
                <a:srgbClr val="FFFFFF"/>
              </a:solidFill>
            </a:endParaRPr>
          </a:p>
          <a:p>
            <a:pPr algn="just"/>
            <a:r>
              <a:rPr lang="en-US" sz="1600" dirty="0" smtClean="0">
                <a:solidFill>
                  <a:srgbClr val="FFFFFF"/>
                </a:solidFill>
              </a:rPr>
              <a:t>While ensuring that the </a:t>
            </a:r>
            <a:r>
              <a:rPr lang="en-US" sz="2000" b="1" dirty="0">
                <a:solidFill>
                  <a:schemeClr val="bg1"/>
                </a:solidFill>
              </a:rPr>
              <a:t>RA</a:t>
            </a:r>
            <a:r>
              <a:rPr lang="en-US" sz="1600" b="1" dirty="0" smtClean="0">
                <a:solidFill>
                  <a:srgbClr val="F52D14"/>
                </a:solidFill>
              </a:rPr>
              <a:t> </a:t>
            </a:r>
            <a:r>
              <a:rPr lang="en-US" sz="1600" dirty="0" smtClean="0">
                <a:solidFill>
                  <a:srgbClr val="FFFFFF"/>
                </a:solidFill>
              </a:rPr>
              <a:t>people provide the highest standard of professional services in Taxation, we have simultaneously put in place mechanisms  of quality control and ethical compliance to ensure adherence to the highest standards of integrity and ethical standards of our professional and regulatory bodies.</a:t>
            </a:r>
          </a:p>
          <a:p>
            <a:pPr algn="just"/>
            <a:r>
              <a:rPr lang="en-US" sz="1600" dirty="0" smtClean="0">
                <a:solidFill>
                  <a:srgbClr val="FFFFFF"/>
                </a:solidFill>
              </a:rPr>
              <a:t>   </a:t>
            </a:r>
          </a:p>
          <a:p>
            <a:pPr algn="just"/>
            <a:r>
              <a:rPr lang="en-US" sz="1600" dirty="0" smtClean="0">
                <a:solidFill>
                  <a:srgbClr val="FFFFFF"/>
                </a:solidFill>
              </a:rPr>
              <a:t>Our team members bring their extensive professional experience to the taxation services provided by </a:t>
            </a:r>
            <a:r>
              <a:rPr lang="en-US" sz="2000" b="1" dirty="0">
                <a:solidFill>
                  <a:schemeClr val="bg1"/>
                </a:solidFill>
              </a:rPr>
              <a:t>RA</a:t>
            </a:r>
            <a:r>
              <a:rPr lang="en-US" sz="1600" b="1" dirty="0">
                <a:solidFill>
                  <a:schemeClr val="bg1"/>
                </a:solidFill>
              </a:rPr>
              <a:t> </a:t>
            </a:r>
            <a:r>
              <a:rPr lang="en-US" sz="1600" dirty="0" smtClean="0">
                <a:solidFill>
                  <a:srgbClr val="FFFFFF"/>
                </a:solidFill>
              </a:rPr>
              <a:t>which is then substantiated by the </a:t>
            </a:r>
            <a:r>
              <a:rPr lang="en-US" sz="2000" b="1" dirty="0" smtClean="0">
                <a:solidFill>
                  <a:schemeClr val="bg1"/>
                </a:solidFill>
              </a:rPr>
              <a:t>RA</a:t>
            </a:r>
            <a:r>
              <a:rPr lang="en-US" sz="1600" dirty="0">
                <a:solidFill>
                  <a:srgbClr val="FFFFFF"/>
                </a:solidFill>
              </a:rPr>
              <a:t> </a:t>
            </a:r>
            <a:r>
              <a:rPr lang="en-US" sz="1600" dirty="0" smtClean="0">
                <a:solidFill>
                  <a:srgbClr val="FFFFFF"/>
                </a:solidFill>
              </a:rPr>
              <a:t>values of creating  outstanding value for our clients and professionalism of the highest degree. Based on a keen and insightful understanding of the various issues and opportunities faced by the different business industries and sizes, we offer the following categories of services in our Taxation Service Line:</a:t>
            </a:r>
          </a:p>
          <a:p>
            <a:pPr algn="just"/>
            <a:endParaRPr lang="en-US" sz="1600" dirty="0" smtClean="0">
              <a:solidFill>
                <a:srgbClr val="FFFFFF"/>
              </a:solidFill>
            </a:endParaRPr>
          </a:p>
          <a:p>
            <a:pPr marL="285750" indent="-285750" algn="just">
              <a:buBlip>
                <a:blip r:embed="rId3"/>
              </a:buBlip>
            </a:pPr>
            <a:r>
              <a:rPr lang="en-US" sz="1600" dirty="0" smtClean="0">
                <a:solidFill>
                  <a:srgbClr val="FFFFFF"/>
                </a:solidFill>
              </a:rPr>
              <a:t>Corporate Taxation</a:t>
            </a:r>
          </a:p>
          <a:p>
            <a:pPr marL="285750" indent="-285750" algn="just">
              <a:buBlip>
                <a:blip r:embed="rId3"/>
              </a:buBlip>
            </a:pPr>
            <a:r>
              <a:rPr lang="en-US" sz="1600" dirty="0" smtClean="0">
                <a:solidFill>
                  <a:srgbClr val="FFFFFF"/>
                </a:solidFill>
              </a:rPr>
              <a:t>Personal Taxation</a:t>
            </a:r>
          </a:p>
          <a:p>
            <a:pPr marL="285750" indent="-285750" algn="just">
              <a:buBlip>
                <a:blip r:embed="rId3"/>
              </a:buBlip>
            </a:pPr>
            <a:r>
              <a:rPr lang="en-US" sz="1600" dirty="0" smtClean="0">
                <a:solidFill>
                  <a:srgbClr val="FFFFFF"/>
                </a:solidFill>
              </a:rPr>
              <a:t>Indirect Taxation</a:t>
            </a:r>
            <a:r>
              <a:rPr lang="en-US" dirty="0" smtClean="0"/>
              <a:t> </a:t>
            </a:r>
            <a:endParaRPr lang="en-US" dirty="0"/>
          </a:p>
        </p:txBody>
      </p:sp>
      <p:sp>
        <p:nvSpPr>
          <p:cNvPr id="18" name="Rectangle 17"/>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68675" y="1281583"/>
            <a:ext cx="8892892" cy="149484"/>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p:nvSpPr>
        <p:spPr>
          <a:xfrm rot="16200000">
            <a:off x="109550" y="1171937"/>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9740222" y="2374708"/>
            <a:ext cx="2451778" cy="707886"/>
          </a:xfrm>
          <a:prstGeom prst="rect">
            <a:avLst/>
          </a:prstGeom>
          <a:noFill/>
        </p:spPr>
        <p:txBody>
          <a:bodyPr wrap="square" rtlCol="0">
            <a:spAutoFit/>
          </a:bodyPr>
          <a:lstStyle/>
          <a:p>
            <a:pPr algn="just"/>
            <a:r>
              <a:rPr lang="en-US" sz="4000" b="1" dirty="0" smtClean="0">
                <a:solidFill>
                  <a:srgbClr val="C00000"/>
                </a:solidFill>
              </a:rPr>
              <a:t>Taxation</a:t>
            </a:r>
            <a:endParaRPr lang="en-US" sz="4000" b="1" dirty="0">
              <a:solidFill>
                <a:srgbClr val="B40000"/>
              </a:solidFill>
            </a:endParaRPr>
          </a:p>
        </p:txBody>
      </p:sp>
      <p:sp>
        <p:nvSpPr>
          <p:cNvPr id="15" name="TextBox 14"/>
          <p:cNvSpPr txBox="1"/>
          <p:nvPr/>
        </p:nvSpPr>
        <p:spPr>
          <a:xfrm>
            <a:off x="166677" y="6475892"/>
            <a:ext cx="740248" cy="307777"/>
          </a:xfrm>
          <a:prstGeom prst="rect">
            <a:avLst/>
          </a:prstGeom>
          <a:noFill/>
        </p:spPr>
        <p:txBody>
          <a:bodyPr wrap="square" rtlCol="0">
            <a:spAutoFit/>
          </a:bodyPr>
          <a:lstStyle/>
          <a:p>
            <a:r>
              <a:rPr lang="en-US" sz="1400" b="1" dirty="0" smtClean="0"/>
              <a:t>12</a:t>
            </a:r>
            <a:endParaRPr lang="en-US" sz="1400" b="1" dirty="0"/>
          </a:p>
        </p:txBody>
      </p:sp>
      <p:cxnSp>
        <p:nvCxnSpPr>
          <p:cNvPr id="17" name="Straight Connector 16"/>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44111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7811589" y="0"/>
            <a:ext cx="4598125" cy="6858000"/>
          </a:xfrm>
          <a:prstGeom prst="rect">
            <a:avLst/>
          </a:prstGeom>
          <a:solidFill>
            <a:srgbClr val="94C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32578" y="1614476"/>
            <a:ext cx="8828989" cy="4911634"/>
          </a:xfrm>
          <a:prstGeom prst="rect">
            <a:avLst/>
          </a:prstGeom>
          <a:solidFill>
            <a:srgbClr val="F87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36262" y="1602007"/>
            <a:ext cx="8825305" cy="4880152"/>
          </a:xfrm>
          <a:prstGeom prst="rect">
            <a:avLst/>
          </a:prstGeom>
          <a:blipFill dpi="0" rotWithShape="1">
            <a:blip r:embed="rId2">
              <a:alphaModFix amt="2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27195" y="1752653"/>
            <a:ext cx="7650530" cy="4785926"/>
          </a:xfrm>
          <a:prstGeom prst="rect">
            <a:avLst/>
          </a:prstGeom>
          <a:noFill/>
        </p:spPr>
        <p:txBody>
          <a:bodyPr wrap="square" rtlCol="0">
            <a:spAutoFit/>
          </a:bodyPr>
          <a:lstStyle/>
          <a:p>
            <a:pPr algn="just"/>
            <a:r>
              <a:rPr lang="en-US" sz="3200" b="1" dirty="0" smtClean="0">
                <a:solidFill>
                  <a:srgbClr val="FFFFFF"/>
                </a:solidFill>
              </a:rPr>
              <a:t>Corporate Taxation</a:t>
            </a:r>
            <a:endParaRPr lang="en-US" sz="1600" dirty="0" smtClean="0">
              <a:solidFill>
                <a:srgbClr val="FFFFFF"/>
              </a:solidFill>
            </a:endParaRPr>
          </a:p>
          <a:p>
            <a:pPr algn="just"/>
            <a:endParaRPr lang="en-US" sz="700" dirty="0" smtClean="0">
              <a:solidFill>
                <a:srgbClr val="FFFFFF"/>
              </a:solidFill>
            </a:endParaRPr>
          </a:p>
          <a:p>
            <a:pPr algn="just"/>
            <a:r>
              <a:rPr lang="en-US" sz="1600" dirty="0" smtClean="0">
                <a:solidFill>
                  <a:srgbClr val="FFFFFF"/>
                </a:solidFill>
              </a:rPr>
              <a:t>With increasing regulatory focus on tax governance and broadening of tax base, tax compliance has never before been a more urgent business need. And understanding the tax implications of their business activities is an indispensable cornerstone of strategic business success in modern economic scenario. The </a:t>
            </a:r>
            <a:r>
              <a:rPr lang="en-US" sz="2000" b="1" dirty="0" smtClean="0">
                <a:solidFill>
                  <a:schemeClr val="bg1"/>
                </a:solidFill>
              </a:rPr>
              <a:t>RA </a:t>
            </a:r>
            <a:r>
              <a:rPr lang="en-US" sz="1600" dirty="0" smtClean="0">
                <a:solidFill>
                  <a:srgbClr val="FFFFFF"/>
                </a:solidFill>
              </a:rPr>
              <a:t>tax team helps our clients effectively achieve their business goals by innovative </a:t>
            </a:r>
            <a:r>
              <a:rPr lang="en-US" sz="1600" dirty="0">
                <a:solidFill>
                  <a:srgbClr val="FFFFFF"/>
                </a:solidFill>
              </a:rPr>
              <a:t>tax planning and effectively managing </a:t>
            </a:r>
            <a:r>
              <a:rPr lang="en-US" sz="1600" dirty="0" smtClean="0">
                <a:solidFill>
                  <a:srgbClr val="FFFFFF"/>
                </a:solidFill>
              </a:rPr>
              <a:t>their regulatory tax compliance. We provide the following tax services for our corporate clients:</a:t>
            </a:r>
          </a:p>
          <a:p>
            <a:pPr algn="just"/>
            <a:endParaRPr lang="en-US" sz="1600" dirty="0">
              <a:solidFill>
                <a:srgbClr val="FFFFFF"/>
              </a:solidFill>
            </a:endParaRPr>
          </a:p>
          <a:p>
            <a:pPr marL="285750" indent="-285750" algn="just">
              <a:buBlip>
                <a:blip r:embed="rId3"/>
              </a:buBlip>
            </a:pPr>
            <a:r>
              <a:rPr lang="en-US" sz="1600" dirty="0" smtClean="0">
                <a:solidFill>
                  <a:srgbClr val="FFFFFF"/>
                </a:solidFill>
              </a:rPr>
              <a:t>Tax advisory</a:t>
            </a:r>
            <a:endParaRPr lang="en-US" sz="1600" dirty="0">
              <a:solidFill>
                <a:srgbClr val="FFFFFF"/>
              </a:solidFill>
            </a:endParaRPr>
          </a:p>
          <a:p>
            <a:pPr marL="285750" indent="-285750" algn="just">
              <a:buBlip>
                <a:blip r:embed="rId3"/>
              </a:buBlip>
            </a:pPr>
            <a:r>
              <a:rPr lang="en-US" sz="1600" dirty="0" smtClean="0">
                <a:solidFill>
                  <a:srgbClr val="FFFFFF"/>
                </a:solidFill>
              </a:rPr>
              <a:t>Tax Due Diligence </a:t>
            </a:r>
          </a:p>
          <a:p>
            <a:pPr marL="285750" indent="-285750" algn="just">
              <a:buBlip>
                <a:blip r:embed="rId3"/>
              </a:buBlip>
            </a:pPr>
            <a:r>
              <a:rPr lang="en-US" sz="1600" dirty="0" smtClean="0">
                <a:solidFill>
                  <a:srgbClr val="FFFFFF"/>
                </a:solidFill>
              </a:rPr>
              <a:t>Tax Function Advisory</a:t>
            </a:r>
          </a:p>
          <a:p>
            <a:pPr marL="285750" indent="-285750" algn="just">
              <a:buBlip>
                <a:blip r:embed="rId3"/>
              </a:buBlip>
            </a:pPr>
            <a:r>
              <a:rPr lang="en-US" sz="1600" dirty="0" smtClean="0">
                <a:solidFill>
                  <a:srgbClr val="FFFFFF"/>
                </a:solidFill>
              </a:rPr>
              <a:t>Corporate tax compliance outsourcing</a:t>
            </a:r>
          </a:p>
          <a:p>
            <a:pPr marL="285750" indent="-285750" algn="just">
              <a:buBlip>
                <a:blip r:embed="rId3"/>
              </a:buBlip>
            </a:pPr>
            <a:r>
              <a:rPr lang="en-US" sz="1600" dirty="0" smtClean="0">
                <a:solidFill>
                  <a:srgbClr val="FFFFFF"/>
                </a:solidFill>
              </a:rPr>
              <a:t>Tax Accounting Services	</a:t>
            </a:r>
          </a:p>
          <a:p>
            <a:pPr marL="285750" indent="-285750" algn="just">
              <a:buBlip>
                <a:blip r:embed="rId3"/>
              </a:buBlip>
            </a:pPr>
            <a:endParaRPr lang="en-US" dirty="0"/>
          </a:p>
          <a:p>
            <a:pPr algn="just"/>
            <a:endParaRPr lang="en-US" dirty="0" smtClean="0"/>
          </a:p>
          <a:p>
            <a:pPr algn="just"/>
            <a:r>
              <a:rPr lang="en-US" dirty="0" smtClean="0"/>
              <a:t> </a:t>
            </a:r>
            <a:endParaRPr lang="en-US" dirty="0"/>
          </a:p>
        </p:txBody>
      </p:sp>
      <p:sp>
        <p:nvSpPr>
          <p:cNvPr id="18" name="Rectangle 17"/>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68675" y="1281583"/>
            <a:ext cx="8892892" cy="149484"/>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p:nvSpPr>
        <p:spPr>
          <a:xfrm rot="16200000">
            <a:off x="109550" y="1171937"/>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9740222" y="2374708"/>
            <a:ext cx="2451778" cy="707886"/>
          </a:xfrm>
          <a:prstGeom prst="rect">
            <a:avLst/>
          </a:prstGeom>
          <a:noFill/>
        </p:spPr>
        <p:txBody>
          <a:bodyPr wrap="square" rtlCol="0">
            <a:spAutoFit/>
          </a:bodyPr>
          <a:lstStyle/>
          <a:p>
            <a:pPr algn="just"/>
            <a:r>
              <a:rPr lang="en-US" sz="4000" b="1" dirty="0" smtClean="0">
                <a:solidFill>
                  <a:srgbClr val="C00000"/>
                </a:solidFill>
              </a:rPr>
              <a:t>Taxation</a:t>
            </a:r>
            <a:endParaRPr lang="en-US" sz="4000" b="1" dirty="0">
              <a:solidFill>
                <a:srgbClr val="B40000"/>
              </a:solidFill>
            </a:endParaRPr>
          </a:p>
        </p:txBody>
      </p:sp>
      <p:sp>
        <p:nvSpPr>
          <p:cNvPr id="17" name="TextBox 16"/>
          <p:cNvSpPr txBox="1"/>
          <p:nvPr/>
        </p:nvSpPr>
        <p:spPr>
          <a:xfrm>
            <a:off x="9740221" y="2945120"/>
            <a:ext cx="2451778" cy="1077218"/>
          </a:xfrm>
          <a:prstGeom prst="rect">
            <a:avLst/>
          </a:prstGeom>
          <a:noFill/>
        </p:spPr>
        <p:txBody>
          <a:bodyPr wrap="square" rtlCol="0">
            <a:spAutoFit/>
          </a:bodyPr>
          <a:lstStyle/>
          <a:p>
            <a:pPr algn="just"/>
            <a:r>
              <a:rPr lang="en-US" sz="3200" b="1" dirty="0" smtClean="0">
                <a:solidFill>
                  <a:schemeClr val="bg1"/>
                </a:solidFill>
              </a:rPr>
              <a:t>Corporate Taxation</a:t>
            </a:r>
            <a:endParaRPr lang="en-US" sz="3200" b="1" dirty="0">
              <a:solidFill>
                <a:schemeClr val="bg1"/>
              </a:solidFill>
            </a:endParaRPr>
          </a:p>
        </p:txBody>
      </p:sp>
      <p:sp>
        <p:nvSpPr>
          <p:cNvPr id="24" name="TextBox 23"/>
          <p:cNvSpPr txBox="1"/>
          <p:nvPr/>
        </p:nvSpPr>
        <p:spPr>
          <a:xfrm>
            <a:off x="166677" y="6475892"/>
            <a:ext cx="740248" cy="307777"/>
          </a:xfrm>
          <a:prstGeom prst="rect">
            <a:avLst/>
          </a:prstGeom>
          <a:noFill/>
        </p:spPr>
        <p:txBody>
          <a:bodyPr wrap="square" rtlCol="0">
            <a:spAutoFit/>
          </a:bodyPr>
          <a:lstStyle/>
          <a:p>
            <a:r>
              <a:rPr lang="en-US" sz="1400" b="1" dirty="0" smtClean="0"/>
              <a:t>13</a:t>
            </a:r>
            <a:endParaRPr lang="en-US" sz="1400" b="1" dirty="0"/>
          </a:p>
        </p:txBody>
      </p:sp>
      <p:cxnSp>
        <p:nvCxnSpPr>
          <p:cNvPr id="25" name="Straight Connector 24"/>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55365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11589" y="0"/>
            <a:ext cx="4598125" cy="6858000"/>
          </a:xfrm>
          <a:prstGeom prst="rect">
            <a:avLst/>
          </a:prstGeom>
          <a:solidFill>
            <a:srgbClr val="94C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32578" y="1614476"/>
            <a:ext cx="8828989" cy="4911634"/>
          </a:xfrm>
          <a:prstGeom prst="rect">
            <a:avLst/>
          </a:prstGeom>
          <a:solidFill>
            <a:srgbClr val="F87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32578" y="1631613"/>
            <a:ext cx="8828990" cy="4894497"/>
          </a:xfrm>
          <a:prstGeom prst="rect">
            <a:avLst/>
          </a:prstGeom>
          <a:blipFill dpi="0" rotWithShape="1">
            <a:blip r:embed="rId2" cstate="email">
              <a:alphaModFix amt="2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49068" y="1771896"/>
            <a:ext cx="8477365" cy="4132515"/>
          </a:xfrm>
          <a:prstGeom prst="rect">
            <a:avLst/>
          </a:prstGeom>
          <a:noFill/>
        </p:spPr>
        <p:txBody>
          <a:bodyPr wrap="square" numCol="2" spcCol="274320" rtlCol="0">
            <a:spAutoFit/>
          </a:bodyPr>
          <a:lstStyle/>
          <a:p>
            <a:pPr algn="just"/>
            <a:r>
              <a:rPr lang="en-US" sz="2400" b="1" dirty="0" smtClean="0">
                <a:solidFill>
                  <a:srgbClr val="FFFFFF"/>
                </a:solidFill>
              </a:rPr>
              <a:t>Tax Advisory </a:t>
            </a:r>
          </a:p>
          <a:p>
            <a:pPr algn="just"/>
            <a:endParaRPr lang="en-US" sz="1600" dirty="0">
              <a:solidFill>
                <a:srgbClr val="FFFFFF"/>
              </a:solidFill>
            </a:endParaRPr>
          </a:p>
          <a:p>
            <a:pPr marL="285750" indent="-285750">
              <a:buBlip>
                <a:blip r:embed="rId3"/>
              </a:buBlip>
            </a:pPr>
            <a:r>
              <a:rPr lang="en-US" dirty="0">
                <a:solidFill>
                  <a:srgbClr val="FFFFFF"/>
                </a:solidFill>
              </a:rPr>
              <a:t>Tax return </a:t>
            </a:r>
            <a:r>
              <a:rPr lang="en-US" dirty="0" smtClean="0">
                <a:solidFill>
                  <a:srgbClr val="FFFFFF"/>
                </a:solidFill>
              </a:rPr>
              <a:t>preparation</a:t>
            </a:r>
          </a:p>
          <a:p>
            <a:pPr marL="285750" indent="-285750">
              <a:buBlip>
                <a:blip r:embed="rId3"/>
              </a:buBlip>
            </a:pPr>
            <a:r>
              <a:rPr lang="en-US" dirty="0" smtClean="0">
                <a:solidFill>
                  <a:srgbClr val="FFFFFF"/>
                </a:solidFill>
              </a:rPr>
              <a:t>Representation services before the tax authorities including assistance in tax audits by the tax authorities </a:t>
            </a:r>
          </a:p>
          <a:p>
            <a:pPr marL="285750" indent="-285750" algn="just">
              <a:buBlip>
                <a:blip r:embed="rId3"/>
              </a:buBlip>
            </a:pPr>
            <a:r>
              <a:rPr lang="en-US" dirty="0" smtClean="0">
                <a:solidFill>
                  <a:srgbClr val="FFFFFF"/>
                </a:solidFill>
              </a:rPr>
              <a:t>Assistance </a:t>
            </a:r>
            <a:r>
              <a:rPr lang="en-US" dirty="0">
                <a:solidFill>
                  <a:srgbClr val="FFFFFF"/>
                </a:solidFill>
              </a:rPr>
              <a:t>in appeal proceedings and </a:t>
            </a:r>
            <a:r>
              <a:rPr lang="en-US" dirty="0" smtClean="0">
                <a:solidFill>
                  <a:srgbClr val="FFFFFF"/>
                </a:solidFill>
              </a:rPr>
              <a:t>tax litigation </a:t>
            </a:r>
            <a:r>
              <a:rPr lang="en-US" dirty="0">
                <a:solidFill>
                  <a:srgbClr val="FFFFFF"/>
                </a:solidFill>
              </a:rPr>
              <a:t>support </a:t>
            </a:r>
            <a:endParaRPr lang="en-US" dirty="0" smtClean="0">
              <a:solidFill>
                <a:srgbClr val="FFFFFF"/>
              </a:solidFill>
            </a:endParaRPr>
          </a:p>
          <a:p>
            <a:pPr marL="285750" indent="-285750" algn="just">
              <a:buBlip>
                <a:blip r:embed="rId3"/>
              </a:buBlip>
            </a:pPr>
            <a:r>
              <a:rPr lang="en-US" dirty="0">
                <a:solidFill>
                  <a:srgbClr val="FFFFFF"/>
                </a:solidFill>
              </a:rPr>
              <a:t>Tax withholding advisory </a:t>
            </a:r>
            <a:endParaRPr lang="en-US" dirty="0" smtClean="0">
              <a:solidFill>
                <a:srgbClr val="FFFFFF"/>
              </a:solidFill>
            </a:endParaRPr>
          </a:p>
          <a:p>
            <a:pPr marL="285750" indent="-285750" algn="just">
              <a:buBlip>
                <a:blip r:embed="rId3"/>
              </a:buBlip>
            </a:pPr>
            <a:r>
              <a:rPr lang="en-US" dirty="0">
                <a:solidFill>
                  <a:srgbClr val="FFFFFF"/>
                </a:solidFill>
              </a:rPr>
              <a:t>Review of tax status and evaluation of tax </a:t>
            </a:r>
            <a:r>
              <a:rPr lang="en-US" dirty="0" smtClean="0">
                <a:solidFill>
                  <a:srgbClr val="FFFFFF"/>
                </a:solidFill>
              </a:rPr>
              <a:t>exposures</a:t>
            </a:r>
          </a:p>
          <a:p>
            <a:pPr marL="285750" indent="-285750" algn="just">
              <a:buBlip>
                <a:blip r:embed="rId3"/>
              </a:buBlip>
            </a:pPr>
            <a:r>
              <a:rPr lang="en-US" dirty="0">
                <a:solidFill>
                  <a:srgbClr val="FFFFFF"/>
                </a:solidFill>
              </a:rPr>
              <a:t>Approval of retirement benefits </a:t>
            </a:r>
            <a:r>
              <a:rPr lang="en-US" dirty="0" smtClean="0">
                <a:solidFill>
                  <a:srgbClr val="FFFFFF"/>
                </a:solidFill>
              </a:rPr>
              <a:t>funds from </a:t>
            </a:r>
            <a:r>
              <a:rPr lang="en-US" dirty="0">
                <a:solidFill>
                  <a:srgbClr val="FFFFFF"/>
                </a:solidFill>
              </a:rPr>
              <a:t>taxation authorities </a:t>
            </a:r>
            <a:r>
              <a:rPr lang="en-US" dirty="0" smtClean="0">
                <a:solidFill>
                  <a:srgbClr val="FFFFFF"/>
                </a:solidFill>
              </a:rPr>
              <a:t>and other related matters</a:t>
            </a:r>
            <a:endParaRPr lang="en-US" sz="2400" b="1" dirty="0" smtClean="0">
              <a:solidFill>
                <a:srgbClr val="FFFFFF"/>
              </a:solidFill>
            </a:endParaRPr>
          </a:p>
          <a:p>
            <a:pPr algn="just"/>
            <a:r>
              <a:rPr lang="en-US" sz="2400" b="1" dirty="0" smtClean="0">
                <a:solidFill>
                  <a:srgbClr val="FFFFFF"/>
                </a:solidFill>
              </a:rPr>
              <a:t>Tax Due Diligence </a:t>
            </a:r>
            <a:endParaRPr lang="en-US" sz="2400" b="1" dirty="0">
              <a:solidFill>
                <a:srgbClr val="FFFFFF"/>
              </a:solidFill>
            </a:endParaRPr>
          </a:p>
          <a:p>
            <a:pPr algn="just"/>
            <a:endParaRPr lang="en-US" dirty="0" smtClean="0">
              <a:solidFill>
                <a:srgbClr val="FFFFFF"/>
              </a:solidFill>
            </a:endParaRPr>
          </a:p>
          <a:p>
            <a:pPr marL="285750" indent="-285750" algn="just">
              <a:buBlip>
                <a:blip r:embed="rId3"/>
              </a:buBlip>
            </a:pPr>
            <a:r>
              <a:rPr lang="en-US" dirty="0">
                <a:solidFill>
                  <a:srgbClr val="FFFFFF"/>
                </a:solidFill>
              </a:rPr>
              <a:t>Audit of special purpose accounts with a tax </a:t>
            </a:r>
            <a:r>
              <a:rPr lang="en-US" dirty="0" smtClean="0">
                <a:solidFill>
                  <a:srgbClr val="FFFFFF"/>
                </a:solidFill>
              </a:rPr>
              <a:t>perspective</a:t>
            </a:r>
          </a:p>
          <a:p>
            <a:pPr marL="285750" indent="-285750" algn="just">
              <a:buBlip>
                <a:blip r:embed="rId3"/>
              </a:buBlip>
            </a:pPr>
            <a:r>
              <a:rPr lang="en-US" dirty="0">
                <a:solidFill>
                  <a:srgbClr val="FFFFFF"/>
                </a:solidFill>
              </a:rPr>
              <a:t>Ascertaining the tax liabilities (if any) that affect the </a:t>
            </a:r>
            <a:r>
              <a:rPr lang="en-US" dirty="0" smtClean="0">
                <a:solidFill>
                  <a:srgbClr val="FFFFFF"/>
                </a:solidFill>
              </a:rPr>
              <a:t>financial performance </a:t>
            </a:r>
            <a:r>
              <a:rPr lang="en-US" dirty="0">
                <a:solidFill>
                  <a:srgbClr val="FFFFFF"/>
                </a:solidFill>
              </a:rPr>
              <a:t>of the entity, once the investment or disinvestment </a:t>
            </a:r>
            <a:r>
              <a:rPr lang="en-US" dirty="0" smtClean="0">
                <a:solidFill>
                  <a:srgbClr val="FFFFFF"/>
                </a:solidFill>
              </a:rPr>
              <a:t>has been </a:t>
            </a:r>
            <a:r>
              <a:rPr lang="en-US" dirty="0">
                <a:solidFill>
                  <a:srgbClr val="FFFFFF"/>
                </a:solidFill>
              </a:rPr>
              <a:t>concluded</a:t>
            </a:r>
            <a:endParaRPr lang="en-US" dirty="0" smtClean="0">
              <a:solidFill>
                <a:srgbClr val="FFFFFF"/>
              </a:solidFill>
            </a:endParaRPr>
          </a:p>
          <a:p>
            <a:pPr marL="285750" indent="-285750" algn="just">
              <a:buBlip>
                <a:blip r:embed="rId3"/>
              </a:buBlip>
            </a:pPr>
            <a:endParaRPr lang="en-US" dirty="0">
              <a:solidFill>
                <a:srgbClr val="FFFFFF"/>
              </a:solidFill>
            </a:endParaRPr>
          </a:p>
        </p:txBody>
      </p:sp>
      <p:sp>
        <p:nvSpPr>
          <p:cNvPr id="18" name="Rectangle 17"/>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68675" y="1281583"/>
            <a:ext cx="8892892" cy="149484"/>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p:nvSpPr>
        <p:spPr>
          <a:xfrm rot="16200000">
            <a:off x="109550" y="1171937"/>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9740222" y="2374708"/>
            <a:ext cx="2451778" cy="707886"/>
          </a:xfrm>
          <a:prstGeom prst="rect">
            <a:avLst/>
          </a:prstGeom>
          <a:noFill/>
        </p:spPr>
        <p:txBody>
          <a:bodyPr wrap="square" rtlCol="0">
            <a:spAutoFit/>
          </a:bodyPr>
          <a:lstStyle/>
          <a:p>
            <a:pPr algn="just"/>
            <a:r>
              <a:rPr lang="en-US" sz="4000" b="1" dirty="0" smtClean="0">
                <a:solidFill>
                  <a:srgbClr val="C00000"/>
                </a:solidFill>
              </a:rPr>
              <a:t>Taxation</a:t>
            </a:r>
            <a:endParaRPr lang="en-US" sz="4000" b="1" dirty="0">
              <a:solidFill>
                <a:srgbClr val="B40000"/>
              </a:solidFill>
            </a:endParaRPr>
          </a:p>
        </p:txBody>
      </p:sp>
      <p:sp>
        <p:nvSpPr>
          <p:cNvPr id="13" name="TextBox 12"/>
          <p:cNvSpPr txBox="1"/>
          <p:nvPr/>
        </p:nvSpPr>
        <p:spPr>
          <a:xfrm>
            <a:off x="9740221" y="2945120"/>
            <a:ext cx="2451778" cy="1077218"/>
          </a:xfrm>
          <a:prstGeom prst="rect">
            <a:avLst/>
          </a:prstGeom>
          <a:noFill/>
        </p:spPr>
        <p:txBody>
          <a:bodyPr wrap="square" rtlCol="0">
            <a:spAutoFit/>
          </a:bodyPr>
          <a:lstStyle/>
          <a:p>
            <a:pPr algn="just"/>
            <a:r>
              <a:rPr lang="en-US" sz="3200" b="1" dirty="0" smtClean="0">
                <a:solidFill>
                  <a:schemeClr val="bg1"/>
                </a:solidFill>
              </a:rPr>
              <a:t>Corporate Taxation</a:t>
            </a:r>
            <a:endParaRPr lang="en-US" sz="3200" b="1" dirty="0">
              <a:solidFill>
                <a:schemeClr val="bg1"/>
              </a:solidFill>
            </a:endParaRPr>
          </a:p>
        </p:txBody>
      </p:sp>
      <p:sp>
        <p:nvSpPr>
          <p:cNvPr id="16" name="TextBox 15"/>
          <p:cNvSpPr txBox="1"/>
          <p:nvPr/>
        </p:nvSpPr>
        <p:spPr>
          <a:xfrm>
            <a:off x="166677" y="6475892"/>
            <a:ext cx="740248" cy="307777"/>
          </a:xfrm>
          <a:prstGeom prst="rect">
            <a:avLst/>
          </a:prstGeom>
          <a:noFill/>
        </p:spPr>
        <p:txBody>
          <a:bodyPr wrap="square" rtlCol="0">
            <a:spAutoFit/>
          </a:bodyPr>
          <a:lstStyle/>
          <a:p>
            <a:r>
              <a:rPr lang="en-US" sz="1400" b="1" dirty="0" smtClean="0"/>
              <a:t>14</a:t>
            </a:r>
            <a:endParaRPr lang="en-US" sz="1400" b="1" dirty="0"/>
          </a:p>
        </p:txBody>
      </p:sp>
      <p:cxnSp>
        <p:nvCxnSpPr>
          <p:cNvPr id="17" name="Straight Connector 16"/>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92682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11589" y="0"/>
            <a:ext cx="4598125" cy="6858000"/>
          </a:xfrm>
          <a:prstGeom prst="rect">
            <a:avLst/>
          </a:prstGeom>
          <a:solidFill>
            <a:srgbClr val="94C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32578" y="1614475"/>
            <a:ext cx="8828989" cy="4885296"/>
          </a:xfrm>
          <a:prstGeom prst="rect">
            <a:avLst/>
          </a:prstGeom>
          <a:solidFill>
            <a:srgbClr val="F87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32577" y="1625107"/>
            <a:ext cx="8828990" cy="4874664"/>
          </a:xfrm>
          <a:prstGeom prst="rect">
            <a:avLst/>
          </a:prstGeom>
          <a:blipFill dpi="0" rotWithShape="1">
            <a:blip r:embed="rId2">
              <a:alphaModFix amt="20000"/>
              <a:duotone>
                <a:prstClr val="black"/>
                <a:schemeClr val="accent2">
                  <a:tint val="45000"/>
                  <a:satMod val="400000"/>
                </a:schemeClr>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23915" y="1692041"/>
            <a:ext cx="8320611" cy="5416868"/>
          </a:xfrm>
          <a:prstGeom prst="rect">
            <a:avLst/>
          </a:prstGeom>
          <a:noFill/>
        </p:spPr>
        <p:txBody>
          <a:bodyPr wrap="square" numCol="2" spcCol="274320" rtlCol="0">
            <a:spAutoFit/>
          </a:bodyPr>
          <a:lstStyle/>
          <a:p>
            <a:pPr algn="just"/>
            <a:r>
              <a:rPr lang="en-US" sz="2400" b="1" dirty="0" smtClean="0">
                <a:solidFill>
                  <a:srgbClr val="FFFFFF"/>
                </a:solidFill>
              </a:rPr>
              <a:t>Tax Function Advisory</a:t>
            </a:r>
            <a:endParaRPr lang="en-US" sz="2400" b="1" dirty="0">
              <a:solidFill>
                <a:srgbClr val="FFFFFF"/>
              </a:solidFill>
            </a:endParaRPr>
          </a:p>
          <a:p>
            <a:pPr algn="just"/>
            <a:endParaRPr lang="en-US" sz="600" dirty="0" smtClean="0">
              <a:solidFill>
                <a:srgbClr val="FFFFFF"/>
              </a:solidFill>
            </a:endParaRPr>
          </a:p>
          <a:p>
            <a:pPr algn="just"/>
            <a:r>
              <a:rPr lang="en-US" dirty="0" smtClean="0">
                <a:solidFill>
                  <a:srgbClr val="FFFFFF"/>
                </a:solidFill>
              </a:rPr>
              <a:t>Corporates spend innumerable resources on setting up and maintaining their tax function. We at </a:t>
            </a:r>
            <a:r>
              <a:rPr lang="en-US" b="1" dirty="0">
                <a:solidFill>
                  <a:schemeClr val="bg1"/>
                </a:solidFill>
              </a:rPr>
              <a:t>RA</a:t>
            </a:r>
            <a:r>
              <a:rPr lang="en-US" dirty="0" smtClean="0">
                <a:solidFill>
                  <a:srgbClr val="FFFFFF"/>
                </a:solidFill>
              </a:rPr>
              <a:t> help our clients in obtaining maximum value from their corporate tax functions by offering the following services:</a:t>
            </a:r>
          </a:p>
          <a:p>
            <a:pPr algn="just"/>
            <a:endParaRPr lang="en-US" dirty="0">
              <a:solidFill>
                <a:srgbClr val="FFFFFF"/>
              </a:solidFill>
            </a:endParaRPr>
          </a:p>
          <a:p>
            <a:pPr marL="285750" indent="-285750">
              <a:buBlip>
                <a:blip r:embed="rId3"/>
              </a:buBlip>
            </a:pPr>
            <a:r>
              <a:rPr lang="en-US" dirty="0" smtClean="0">
                <a:solidFill>
                  <a:srgbClr val="FFFFFF"/>
                </a:solidFill>
              </a:rPr>
              <a:t>Devising a tax strategy including tax saving measures in alignment with the corporate strategy as a whole;</a:t>
            </a:r>
          </a:p>
          <a:p>
            <a:pPr marL="285750" indent="-285750">
              <a:buBlip>
                <a:blip r:embed="rId3"/>
              </a:buBlip>
            </a:pPr>
            <a:r>
              <a:rPr lang="en-US" dirty="0">
                <a:solidFill>
                  <a:srgbClr val="FFFFFF"/>
                </a:solidFill>
              </a:rPr>
              <a:t>Increase company’s return on investment from the tax function </a:t>
            </a:r>
            <a:endParaRPr lang="en-US" dirty="0" smtClean="0">
              <a:solidFill>
                <a:srgbClr val="FFFFFF"/>
              </a:solidFill>
            </a:endParaRPr>
          </a:p>
          <a:p>
            <a:pPr marL="285750" indent="-285750">
              <a:buBlip>
                <a:blip r:embed="rId3"/>
              </a:buBlip>
            </a:pPr>
            <a:r>
              <a:rPr lang="en-US" dirty="0">
                <a:solidFill>
                  <a:srgbClr val="FFFFFF"/>
                </a:solidFill>
              </a:rPr>
              <a:t>Develop manual and / or </a:t>
            </a:r>
            <a:r>
              <a:rPr lang="en-US" dirty="0" smtClean="0">
                <a:solidFill>
                  <a:srgbClr val="FFFFFF"/>
                </a:solidFill>
              </a:rPr>
              <a:t>automated tax </a:t>
            </a:r>
            <a:r>
              <a:rPr lang="en-US" dirty="0">
                <a:solidFill>
                  <a:srgbClr val="FFFFFF"/>
                </a:solidFill>
              </a:rPr>
              <a:t>processes </a:t>
            </a:r>
            <a:r>
              <a:rPr lang="en-US" dirty="0" smtClean="0">
                <a:solidFill>
                  <a:srgbClr val="FFFFFF"/>
                </a:solidFill>
              </a:rPr>
              <a:t>and tax function.</a:t>
            </a:r>
            <a:r>
              <a:rPr lang="en-US" sz="2400" b="1" dirty="0" smtClean="0">
                <a:solidFill>
                  <a:srgbClr val="FFFFFF"/>
                </a:solidFill>
              </a:rPr>
              <a:t>	</a:t>
            </a:r>
          </a:p>
          <a:p>
            <a:endParaRPr lang="en-US" sz="2400" b="1" dirty="0" smtClean="0">
              <a:solidFill>
                <a:srgbClr val="FFFFFF"/>
              </a:solidFill>
            </a:endParaRPr>
          </a:p>
          <a:p>
            <a:endParaRPr lang="en-US" sz="2400" b="1" dirty="0" smtClean="0">
              <a:solidFill>
                <a:srgbClr val="FFFFFF"/>
              </a:solidFill>
            </a:endParaRPr>
          </a:p>
          <a:p>
            <a:r>
              <a:rPr lang="en-US" sz="2400" b="1" dirty="0" smtClean="0">
                <a:solidFill>
                  <a:srgbClr val="FFFFFF"/>
                </a:solidFill>
              </a:rPr>
              <a:t>Corporate Tax Compliance Outsourcing</a:t>
            </a:r>
          </a:p>
          <a:p>
            <a:pPr algn="just"/>
            <a:endParaRPr lang="en-US" sz="600" dirty="0" smtClean="0">
              <a:solidFill>
                <a:srgbClr val="FFFFFF"/>
              </a:solidFill>
            </a:endParaRPr>
          </a:p>
          <a:p>
            <a:pPr algn="just"/>
            <a:r>
              <a:rPr lang="en-US" sz="1600" dirty="0" smtClean="0">
                <a:solidFill>
                  <a:srgbClr val="FFFFFF"/>
                </a:solidFill>
              </a:rPr>
              <a:t>In today’s fast changing tax regulatory environment, tax compliance has become an increasingly laborious and complex process with the result that many companies are finding it more cost effective to completely outsource their tax compliance function. We add value to the business processes of our clients by offering the following:</a:t>
            </a:r>
          </a:p>
          <a:p>
            <a:pPr algn="just"/>
            <a:endParaRPr lang="en-US" sz="1600" dirty="0" smtClean="0">
              <a:solidFill>
                <a:srgbClr val="FFFFFF"/>
              </a:solidFill>
            </a:endParaRPr>
          </a:p>
          <a:p>
            <a:pPr marL="285750" indent="-285750" algn="just">
              <a:buBlip>
                <a:blip r:embed="rId3"/>
              </a:buBlip>
            </a:pPr>
            <a:r>
              <a:rPr lang="en-US" sz="1600" dirty="0" smtClean="0">
                <a:solidFill>
                  <a:srgbClr val="FFFFFF"/>
                </a:solidFill>
              </a:rPr>
              <a:t>Helping you free in house tax resources for alternative business efficient uses</a:t>
            </a:r>
          </a:p>
          <a:p>
            <a:pPr marL="285750" indent="-285750" algn="just">
              <a:buBlip>
                <a:blip r:embed="rId3"/>
              </a:buBlip>
            </a:pPr>
            <a:r>
              <a:rPr lang="en-US" sz="1600" dirty="0" smtClean="0">
                <a:solidFill>
                  <a:srgbClr val="FFFFFF"/>
                </a:solidFill>
              </a:rPr>
              <a:t>High technical quality </a:t>
            </a:r>
          </a:p>
          <a:p>
            <a:pPr marL="285750" indent="-285750" algn="just">
              <a:buBlip>
                <a:blip r:embed="rId3"/>
              </a:buBlip>
            </a:pPr>
            <a:r>
              <a:rPr lang="en-US" sz="1600" dirty="0">
                <a:solidFill>
                  <a:srgbClr val="FFFFFF"/>
                </a:solidFill>
              </a:rPr>
              <a:t>Helping you be free of uncertain or escalating costs </a:t>
            </a:r>
            <a:endParaRPr lang="en-US" sz="1600" dirty="0" smtClean="0">
              <a:solidFill>
                <a:srgbClr val="FFFFFF"/>
              </a:solidFill>
            </a:endParaRPr>
          </a:p>
          <a:p>
            <a:pPr marL="285750" indent="-285750" algn="just">
              <a:buBlip>
                <a:blip r:embed="rId3"/>
              </a:buBlip>
            </a:pPr>
            <a:r>
              <a:rPr lang="en-US" sz="1600" dirty="0" smtClean="0">
                <a:solidFill>
                  <a:srgbClr val="FFFFFF"/>
                </a:solidFill>
              </a:rPr>
              <a:t>Helping you manager your tax compliance issues, risks and opportunities.</a:t>
            </a:r>
            <a:endParaRPr lang="en-US" dirty="0" smtClean="0">
              <a:solidFill>
                <a:srgbClr val="FFFFFF"/>
              </a:solidFill>
            </a:endParaRPr>
          </a:p>
          <a:p>
            <a:pPr marL="285750" indent="-285750" algn="just">
              <a:buBlip>
                <a:blip r:embed="rId3"/>
              </a:buBlip>
            </a:pPr>
            <a:endParaRPr lang="en-US" dirty="0">
              <a:solidFill>
                <a:srgbClr val="FFFFFF"/>
              </a:solidFill>
            </a:endParaRPr>
          </a:p>
        </p:txBody>
      </p:sp>
      <p:sp>
        <p:nvSpPr>
          <p:cNvPr id="18" name="Rectangle 17"/>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68675" y="1281583"/>
            <a:ext cx="8892892" cy="149484"/>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p:nvSpPr>
        <p:spPr>
          <a:xfrm rot="16200000">
            <a:off x="109550" y="1171937"/>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9740222" y="2374708"/>
            <a:ext cx="2451778" cy="707886"/>
          </a:xfrm>
          <a:prstGeom prst="rect">
            <a:avLst/>
          </a:prstGeom>
          <a:noFill/>
        </p:spPr>
        <p:txBody>
          <a:bodyPr wrap="square" rtlCol="0">
            <a:spAutoFit/>
          </a:bodyPr>
          <a:lstStyle/>
          <a:p>
            <a:pPr algn="just"/>
            <a:r>
              <a:rPr lang="en-US" sz="4000" b="1" dirty="0" smtClean="0">
                <a:solidFill>
                  <a:srgbClr val="C00000"/>
                </a:solidFill>
              </a:rPr>
              <a:t>Taxation</a:t>
            </a:r>
            <a:endParaRPr lang="en-US" sz="4000" b="1" dirty="0">
              <a:solidFill>
                <a:srgbClr val="B40000"/>
              </a:solidFill>
            </a:endParaRPr>
          </a:p>
        </p:txBody>
      </p:sp>
      <p:sp>
        <p:nvSpPr>
          <p:cNvPr id="13" name="TextBox 12"/>
          <p:cNvSpPr txBox="1"/>
          <p:nvPr/>
        </p:nvSpPr>
        <p:spPr>
          <a:xfrm>
            <a:off x="9740221" y="2945120"/>
            <a:ext cx="2451778" cy="1077218"/>
          </a:xfrm>
          <a:prstGeom prst="rect">
            <a:avLst/>
          </a:prstGeom>
          <a:noFill/>
        </p:spPr>
        <p:txBody>
          <a:bodyPr wrap="square" rtlCol="0">
            <a:spAutoFit/>
          </a:bodyPr>
          <a:lstStyle/>
          <a:p>
            <a:pPr algn="just"/>
            <a:r>
              <a:rPr lang="en-US" sz="3200" b="1" dirty="0" smtClean="0">
                <a:solidFill>
                  <a:schemeClr val="bg1"/>
                </a:solidFill>
              </a:rPr>
              <a:t>Corporate Taxation</a:t>
            </a:r>
            <a:endParaRPr lang="en-US" sz="3200" b="1" dirty="0">
              <a:solidFill>
                <a:schemeClr val="bg1"/>
              </a:solidFill>
            </a:endParaRPr>
          </a:p>
        </p:txBody>
      </p:sp>
      <p:sp>
        <p:nvSpPr>
          <p:cNvPr id="24" name="TextBox 23"/>
          <p:cNvSpPr txBox="1"/>
          <p:nvPr/>
        </p:nvSpPr>
        <p:spPr>
          <a:xfrm>
            <a:off x="166677" y="6475892"/>
            <a:ext cx="740248" cy="307777"/>
          </a:xfrm>
          <a:prstGeom prst="rect">
            <a:avLst/>
          </a:prstGeom>
          <a:noFill/>
        </p:spPr>
        <p:txBody>
          <a:bodyPr wrap="square" rtlCol="0">
            <a:spAutoFit/>
          </a:bodyPr>
          <a:lstStyle/>
          <a:p>
            <a:r>
              <a:rPr lang="en-US" sz="1400" b="1" dirty="0" smtClean="0"/>
              <a:t>15</a:t>
            </a:r>
            <a:endParaRPr lang="en-US" sz="1400" b="1" dirty="0"/>
          </a:p>
        </p:txBody>
      </p:sp>
      <p:cxnSp>
        <p:nvCxnSpPr>
          <p:cNvPr id="25" name="Straight Connector 24"/>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74267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11589" y="0"/>
            <a:ext cx="4598125" cy="6858000"/>
          </a:xfrm>
          <a:prstGeom prst="rect">
            <a:avLst/>
          </a:prstGeom>
          <a:solidFill>
            <a:srgbClr val="94C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32578" y="1614475"/>
            <a:ext cx="8828989" cy="4863570"/>
          </a:xfrm>
          <a:prstGeom prst="rect">
            <a:avLst/>
          </a:prstGeom>
          <a:solidFill>
            <a:srgbClr val="F87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32577" y="1625107"/>
            <a:ext cx="8828990" cy="4852938"/>
          </a:xfrm>
          <a:prstGeom prst="rect">
            <a:avLst/>
          </a:prstGeom>
          <a:blipFill dpi="0" rotWithShape="1">
            <a:blip r:embed="rId2" cstate="email">
              <a:alphaModFix amt="2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23915" y="1692041"/>
            <a:ext cx="8320611" cy="4678204"/>
          </a:xfrm>
          <a:prstGeom prst="rect">
            <a:avLst/>
          </a:prstGeom>
          <a:noFill/>
        </p:spPr>
        <p:txBody>
          <a:bodyPr wrap="square" numCol="1" spcCol="274320" rtlCol="0">
            <a:spAutoFit/>
          </a:bodyPr>
          <a:lstStyle/>
          <a:p>
            <a:pPr algn="just"/>
            <a:r>
              <a:rPr lang="en-US" sz="2400" b="1" dirty="0" smtClean="0">
                <a:solidFill>
                  <a:srgbClr val="FFFFFF"/>
                </a:solidFill>
              </a:rPr>
              <a:t>Tax Accounting Services</a:t>
            </a:r>
            <a:endParaRPr lang="en-US" sz="2400" b="1" dirty="0">
              <a:solidFill>
                <a:srgbClr val="FFFFFF"/>
              </a:solidFill>
            </a:endParaRPr>
          </a:p>
          <a:p>
            <a:pPr algn="just"/>
            <a:endParaRPr lang="en-US" sz="600" dirty="0" smtClean="0">
              <a:solidFill>
                <a:srgbClr val="FFFFFF"/>
              </a:solidFill>
            </a:endParaRPr>
          </a:p>
          <a:p>
            <a:pPr algn="just"/>
            <a:r>
              <a:rPr lang="en-US" dirty="0" smtClean="0">
                <a:solidFill>
                  <a:srgbClr val="FFFFFF"/>
                </a:solidFill>
              </a:rPr>
              <a:t>Corporates often have to maintain two sets of accounting records to meet the increasingly complex reporting requirements as per IFRS and calculations of tax exposures resulting from the local tax laws. We help our clients in maintaining these two  different sets of accounting records and bookkeeping approaches to help them meet the requirements and expectations of various regulators i.e. SECP, Listing Regulators and the tax authorities by offering the following services:</a:t>
            </a:r>
          </a:p>
          <a:p>
            <a:pPr algn="just"/>
            <a:endParaRPr lang="en-US" dirty="0">
              <a:solidFill>
                <a:srgbClr val="FFFFFF"/>
              </a:solidFill>
            </a:endParaRPr>
          </a:p>
          <a:p>
            <a:pPr marL="285750" indent="-285750">
              <a:buBlip>
                <a:blip r:embed="rId3"/>
              </a:buBlip>
            </a:pPr>
            <a:r>
              <a:rPr lang="en-US" dirty="0">
                <a:solidFill>
                  <a:srgbClr val="FFFFFF"/>
                </a:solidFill>
              </a:rPr>
              <a:t>Assistance in the preparation </a:t>
            </a:r>
            <a:r>
              <a:rPr lang="en-US" dirty="0" smtClean="0">
                <a:solidFill>
                  <a:srgbClr val="FFFFFF"/>
                </a:solidFill>
              </a:rPr>
              <a:t>or review </a:t>
            </a:r>
            <a:r>
              <a:rPr lang="en-US" dirty="0">
                <a:solidFill>
                  <a:srgbClr val="FFFFFF"/>
                </a:solidFill>
              </a:rPr>
              <a:t>of IFRS and / or local tax accounting </a:t>
            </a:r>
            <a:r>
              <a:rPr lang="en-US" dirty="0" smtClean="0">
                <a:solidFill>
                  <a:srgbClr val="FFFFFF"/>
                </a:solidFill>
              </a:rPr>
              <a:t>obligations;</a:t>
            </a:r>
          </a:p>
          <a:p>
            <a:pPr marL="285750" indent="-285750">
              <a:buBlip>
                <a:blip r:embed="rId3"/>
              </a:buBlip>
            </a:pPr>
            <a:r>
              <a:rPr lang="en-US" dirty="0" smtClean="0">
                <a:solidFill>
                  <a:srgbClr val="FFFFFF"/>
                </a:solidFill>
              </a:rPr>
              <a:t>Consulting in application of tax accounting knowledge to transactions and other business issues;</a:t>
            </a:r>
          </a:p>
          <a:p>
            <a:pPr marL="285750" indent="-285750">
              <a:buBlip>
                <a:blip r:embed="rId3"/>
              </a:buBlip>
            </a:pPr>
            <a:endParaRPr lang="en-US" dirty="0" smtClean="0">
              <a:solidFill>
                <a:srgbClr val="FFFFFF"/>
              </a:solidFill>
            </a:endParaRPr>
          </a:p>
          <a:p>
            <a:pPr marL="285750" indent="-285750">
              <a:buBlip>
                <a:blip r:embed="rId3"/>
              </a:buBlip>
            </a:pPr>
            <a:endParaRPr lang="en-US" dirty="0" smtClean="0">
              <a:solidFill>
                <a:srgbClr val="FFFFFF"/>
              </a:solidFill>
            </a:endParaRPr>
          </a:p>
          <a:p>
            <a:pPr algn="just"/>
            <a:endParaRPr lang="en-US" sz="1600" dirty="0" smtClean="0">
              <a:solidFill>
                <a:srgbClr val="FFFFFF"/>
              </a:solidFill>
            </a:endParaRPr>
          </a:p>
          <a:p>
            <a:pPr marL="285750" indent="-285750" algn="just">
              <a:buBlip>
                <a:blip r:embed="rId3"/>
              </a:buBlip>
            </a:pPr>
            <a:endParaRPr lang="en-US" dirty="0">
              <a:solidFill>
                <a:srgbClr val="FFFFFF"/>
              </a:solidFill>
            </a:endParaRPr>
          </a:p>
        </p:txBody>
      </p:sp>
      <p:sp>
        <p:nvSpPr>
          <p:cNvPr id="18" name="Rectangle 17"/>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68675" y="1281583"/>
            <a:ext cx="8892892" cy="149484"/>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p:nvSpPr>
        <p:spPr>
          <a:xfrm rot="16200000">
            <a:off x="109550" y="1171937"/>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9740222" y="2374708"/>
            <a:ext cx="2451778" cy="707886"/>
          </a:xfrm>
          <a:prstGeom prst="rect">
            <a:avLst/>
          </a:prstGeom>
          <a:noFill/>
        </p:spPr>
        <p:txBody>
          <a:bodyPr wrap="square" rtlCol="0">
            <a:spAutoFit/>
          </a:bodyPr>
          <a:lstStyle/>
          <a:p>
            <a:pPr algn="just"/>
            <a:r>
              <a:rPr lang="en-US" sz="4000" b="1" dirty="0" smtClean="0">
                <a:solidFill>
                  <a:srgbClr val="C00000"/>
                </a:solidFill>
              </a:rPr>
              <a:t>Taxation</a:t>
            </a:r>
            <a:endParaRPr lang="en-US" sz="4000" b="1" dirty="0">
              <a:solidFill>
                <a:srgbClr val="B40000"/>
              </a:solidFill>
            </a:endParaRPr>
          </a:p>
        </p:txBody>
      </p:sp>
      <p:sp>
        <p:nvSpPr>
          <p:cNvPr id="13" name="TextBox 12"/>
          <p:cNvSpPr txBox="1"/>
          <p:nvPr/>
        </p:nvSpPr>
        <p:spPr>
          <a:xfrm>
            <a:off x="9740221" y="2945120"/>
            <a:ext cx="2451778" cy="1077218"/>
          </a:xfrm>
          <a:prstGeom prst="rect">
            <a:avLst/>
          </a:prstGeom>
          <a:noFill/>
        </p:spPr>
        <p:txBody>
          <a:bodyPr wrap="square" rtlCol="0">
            <a:spAutoFit/>
          </a:bodyPr>
          <a:lstStyle/>
          <a:p>
            <a:pPr algn="just"/>
            <a:r>
              <a:rPr lang="en-US" sz="3200" b="1" dirty="0" smtClean="0">
                <a:solidFill>
                  <a:schemeClr val="bg1"/>
                </a:solidFill>
              </a:rPr>
              <a:t>Corporate Taxation</a:t>
            </a:r>
            <a:endParaRPr lang="en-US" sz="3200" b="1" dirty="0">
              <a:solidFill>
                <a:schemeClr val="bg1"/>
              </a:solidFill>
            </a:endParaRPr>
          </a:p>
        </p:txBody>
      </p:sp>
      <p:sp>
        <p:nvSpPr>
          <p:cNvPr id="26" name="TextBox 25"/>
          <p:cNvSpPr txBox="1"/>
          <p:nvPr/>
        </p:nvSpPr>
        <p:spPr>
          <a:xfrm>
            <a:off x="166677" y="6475892"/>
            <a:ext cx="740248" cy="307777"/>
          </a:xfrm>
          <a:prstGeom prst="rect">
            <a:avLst/>
          </a:prstGeom>
          <a:noFill/>
        </p:spPr>
        <p:txBody>
          <a:bodyPr wrap="square" rtlCol="0">
            <a:spAutoFit/>
          </a:bodyPr>
          <a:lstStyle/>
          <a:p>
            <a:r>
              <a:rPr lang="en-US" sz="1400" b="1" dirty="0" smtClean="0"/>
              <a:t>16</a:t>
            </a:r>
            <a:endParaRPr lang="en-US" sz="1400" b="1" dirty="0"/>
          </a:p>
        </p:txBody>
      </p:sp>
      <p:cxnSp>
        <p:nvCxnSpPr>
          <p:cNvPr id="27" name="Straight Connector 26"/>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0242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11589" y="0"/>
            <a:ext cx="4598125" cy="6858000"/>
          </a:xfrm>
          <a:prstGeom prst="rect">
            <a:avLst/>
          </a:prstGeom>
          <a:solidFill>
            <a:srgbClr val="94C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32578" y="1614475"/>
            <a:ext cx="8828989" cy="4861417"/>
          </a:xfrm>
          <a:prstGeom prst="rect">
            <a:avLst/>
          </a:prstGeom>
          <a:solidFill>
            <a:srgbClr val="F87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32577" y="1625107"/>
            <a:ext cx="8828990" cy="4850785"/>
          </a:xfrm>
          <a:prstGeom prst="rect">
            <a:avLst/>
          </a:prstGeom>
          <a:blipFill dpi="0" rotWithShape="1">
            <a:blip r:embed="rId2">
              <a:alphaModFix amt="28000"/>
              <a:duotone>
                <a:prstClr val="black"/>
                <a:schemeClr val="tx1">
                  <a:lumMod val="65000"/>
                  <a:lumOff val="35000"/>
                  <a:tint val="45000"/>
                  <a:satMod val="400000"/>
                </a:schemeClr>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23915" y="1692041"/>
            <a:ext cx="8320611" cy="5693866"/>
          </a:xfrm>
          <a:prstGeom prst="rect">
            <a:avLst/>
          </a:prstGeom>
          <a:noFill/>
        </p:spPr>
        <p:txBody>
          <a:bodyPr wrap="square" numCol="1" spcCol="274320" rtlCol="0">
            <a:spAutoFit/>
          </a:bodyPr>
          <a:lstStyle/>
          <a:p>
            <a:pPr algn="just"/>
            <a:endParaRPr lang="en-US" sz="600" dirty="0" smtClean="0">
              <a:solidFill>
                <a:srgbClr val="FFFFFF"/>
              </a:solidFill>
            </a:endParaRPr>
          </a:p>
          <a:p>
            <a:pPr algn="just"/>
            <a:r>
              <a:rPr lang="en-US" dirty="0" smtClean="0">
                <a:solidFill>
                  <a:srgbClr val="FFFFFF"/>
                </a:solidFill>
              </a:rPr>
              <a:t>The recent efforts by the tax authorities in trying to broaden the national tax base has meant increasingly complex and cumbersome tax compliance environment for individuals and small business owners. While corporates often have sufficient technically proficient in house personnel to handle these complexities, individuals and small business owners often face the most difficulty in handling the often changing tax environment. For such clients, we offer the following services to help them conveniently manage their finances and tax matters:</a:t>
            </a:r>
          </a:p>
          <a:p>
            <a:pPr algn="just"/>
            <a:endParaRPr lang="en-US" dirty="0">
              <a:solidFill>
                <a:srgbClr val="FFFFFF"/>
              </a:solidFill>
            </a:endParaRPr>
          </a:p>
          <a:p>
            <a:pPr marL="285750" indent="-285750">
              <a:buBlip>
                <a:blip r:embed="rId4"/>
              </a:buBlip>
            </a:pPr>
            <a:r>
              <a:rPr lang="en-US" dirty="0">
                <a:solidFill>
                  <a:srgbClr val="FFFFFF"/>
                </a:solidFill>
              </a:rPr>
              <a:t>Obtaining National Tax Number (NTN</a:t>
            </a:r>
            <a:r>
              <a:rPr lang="en-US" dirty="0" smtClean="0">
                <a:solidFill>
                  <a:srgbClr val="FFFFFF"/>
                </a:solidFill>
              </a:rPr>
              <a:t>);</a:t>
            </a:r>
          </a:p>
          <a:p>
            <a:pPr marL="285750" indent="-285750">
              <a:buBlip>
                <a:blip r:embed="rId4"/>
              </a:buBlip>
            </a:pPr>
            <a:r>
              <a:rPr lang="en-US" dirty="0">
                <a:solidFill>
                  <a:srgbClr val="FFFFFF"/>
                </a:solidFill>
              </a:rPr>
              <a:t>Filing of tax returns, certificates </a:t>
            </a:r>
            <a:r>
              <a:rPr lang="en-US" dirty="0" smtClean="0">
                <a:solidFill>
                  <a:srgbClr val="FFFFFF"/>
                </a:solidFill>
              </a:rPr>
              <a:t>etc.;</a:t>
            </a:r>
          </a:p>
          <a:p>
            <a:pPr marL="285750" indent="-285750">
              <a:buBlip>
                <a:blip r:embed="rId4"/>
              </a:buBlip>
            </a:pPr>
            <a:r>
              <a:rPr lang="en-US" dirty="0">
                <a:solidFill>
                  <a:srgbClr val="FFFFFF"/>
                </a:solidFill>
              </a:rPr>
              <a:t>Identifying and advising on the tax planning opportunities available </a:t>
            </a:r>
            <a:r>
              <a:rPr lang="en-US" dirty="0" smtClean="0">
                <a:solidFill>
                  <a:srgbClr val="FFFFFF"/>
                </a:solidFill>
              </a:rPr>
              <a:t>to minimize </a:t>
            </a:r>
            <a:r>
              <a:rPr lang="en-US" dirty="0">
                <a:solidFill>
                  <a:srgbClr val="FFFFFF"/>
                </a:solidFill>
              </a:rPr>
              <a:t>the tax burden based on the prevalent acceptable </a:t>
            </a:r>
            <a:r>
              <a:rPr lang="en-US" dirty="0" smtClean="0">
                <a:solidFill>
                  <a:srgbClr val="FFFFFF"/>
                </a:solidFill>
              </a:rPr>
              <a:t>practices;</a:t>
            </a:r>
          </a:p>
          <a:p>
            <a:pPr marL="285750" indent="-285750">
              <a:buBlip>
                <a:blip r:embed="rId4"/>
              </a:buBlip>
            </a:pPr>
            <a:r>
              <a:rPr lang="en-US" dirty="0">
                <a:solidFill>
                  <a:srgbClr val="FFFFFF"/>
                </a:solidFill>
              </a:rPr>
              <a:t>Representation services before the tax authorities including assistance in tax audits by the tax authorities </a:t>
            </a:r>
            <a:endParaRPr lang="en-US" dirty="0" smtClean="0">
              <a:solidFill>
                <a:srgbClr val="FFFFFF"/>
              </a:solidFill>
            </a:endParaRPr>
          </a:p>
          <a:p>
            <a:pPr marL="285750" indent="-285750">
              <a:buBlip>
                <a:blip r:embed="rId4"/>
              </a:buBlip>
            </a:pPr>
            <a:r>
              <a:rPr lang="en-US" dirty="0">
                <a:solidFill>
                  <a:srgbClr val="FFFFFF"/>
                </a:solidFill>
              </a:rPr>
              <a:t>Assistance in appeal proceedings and tax litigation support</a:t>
            </a:r>
            <a:endParaRPr lang="en-US" dirty="0" smtClean="0">
              <a:solidFill>
                <a:srgbClr val="FFFFFF"/>
              </a:solidFill>
            </a:endParaRPr>
          </a:p>
          <a:p>
            <a:pPr marL="285750" indent="-285750">
              <a:buBlip>
                <a:blip r:embed="rId4"/>
              </a:buBlip>
            </a:pPr>
            <a:endParaRPr lang="en-US" dirty="0" smtClean="0">
              <a:solidFill>
                <a:srgbClr val="FFFFFF"/>
              </a:solidFill>
            </a:endParaRPr>
          </a:p>
          <a:p>
            <a:pPr marL="285750" indent="-285750">
              <a:buBlip>
                <a:blip r:embed="rId4"/>
              </a:buBlip>
            </a:pPr>
            <a:endParaRPr lang="en-US" dirty="0" smtClean="0">
              <a:solidFill>
                <a:srgbClr val="FFFFFF"/>
              </a:solidFill>
            </a:endParaRPr>
          </a:p>
          <a:p>
            <a:pPr marL="285750" indent="-285750">
              <a:buBlip>
                <a:blip r:embed="rId4"/>
              </a:buBlip>
            </a:pPr>
            <a:endParaRPr lang="en-US" dirty="0" smtClean="0">
              <a:solidFill>
                <a:srgbClr val="FFFFFF"/>
              </a:solidFill>
            </a:endParaRPr>
          </a:p>
          <a:p>
            <a:pPr algn="just"/>
            <a:endParaRPr lang="en-US" sz="1600" dirty="0" smtClean="0">
              <a:solidFill>
                <a:srgbClr val="FFFFFF"/>
              </a:solidFill>
            </a:endParaRPr>
          </a:p>
          <a:p>
            <a:pPr marL="285750" indent="-285750" algn="just">
              <a:buBlip>
                <a:blip r:embed="rId4"/>
              </a:buBlip>
            </a:pPr>
            <a:endParaRPr lang="en-US" dirty="0">
              <a:solidFill>
                <a:srgbClr val="FFFFFF"/>
              </a:solidFill>
            </a:endParaRPr>
          </a:p>
        </p:txBody>
      </p:sp>
      <p:sp>
        <p:nvSpPr>
          <p:cNvPr id="18" name="Rectangle 17"/>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68675" y="1281583"/>
            <a:ext cx="8892892" cy="149484"/>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p:nvSpPr>
        <p:spPr>
          <a:xfrm rot="16200000">
            <a:off x="109550" y="1171937"/>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9740222" y="2374708"/>
            <a:ext cx="2451778" cy="707886"/>
          </a:xfrm>
          <a:prstGeom prst="rect">
            <a:avLst/>
          </a:prstGeom>
          <a:noFill/>
        </p:spPr>
        <p:txBody>
          <a:bodyPr wrap="square" rtlCol="0">
            <a:spAutoFit/>
          </a:bodyPr>
          <a:lstStyle/>
          <a:p>
            <a:pPr algn="just"/>
            <a:r>
              <a:rPr lang="en-US" sz="4000" b="1" dirty="0" smtClean="0">
                <a:solidFill>
                  <a:srgbClr val="C00000"/>
                </a:solidFill>
              </a:rPr>
              <a:t>Taxation</a:t>
            </a:r>
            <a:endParaRPr lang="en-US" sz="4000" b="1" dirty="0">
              <a:solidFill>
                <a:srgbClr val="B40000"/>
              </a:solidFill>
            </a:endParaRPr>
          </a:p>
        </p:txBody>
      </p:sp>
      <p:sp>
        <p:nvSpPr>
          <p:cNvPr id="13" name="TextBox 12"/>
          <p:cNvSpPr txBox="1"/>
          <p:nvPr/>
        </p:nvSpPr>
        <p:spPr>
          <a:xfrm>
            <a:off x="9740221" y="2945120"/>
            <a:ext cx="2451778" cy="1077218"/>
          </a:xfrm>
          <a:prstGeom prst="rect">
            <a:avLst/>
          </a:prstGeom>
          <a:noFill/>
        </p:spPr>
        <p:txBody>
          <a:bodyPr wrap="square" rtlCol="0">
            <a:spAutoFit/>
          </a:bodyPr>
          <a:lstStyle/>
          <a:p>
            <a:pPr algn="just"/>
            <a:r>
              <a:rPr lang="en-US" sz="3200" b="1" dirty="0" smtClean="0">
                <a:solidFill>
                  <a:schemeClr val="bg1"/>
                </a:solidFill>
              </a:rPr>
              <a:t>Personal Taxation</a:t>
            </a:r>
            <a:endParaRPr lang="en-US" sz="3200" b="1" dirty="0">
              <a:solidFill>
                <a:schemeClr val="bg1"/>
              </a:solidFill>
            </a:endParaRPr>
          </a:p>
        </p:txBody>
      </p:sp>
      <p:sp>
        <p:nvSpPr>
          <p:cNvPr id="16" name="TextBox 15"/>
          <p:cNvSpPr txBox="1"/>
          <p:nvPr/>
        </p:nvSpPr>
        <p:spPr>
          <a:xfrm>
            <a:off x="166677" y="6475892"/>
            <a:ext cx="740248" cy="307777"/>
          </a:xfrm>
          <a:prstGeom prst="rect">
            <a:avLst/>
          </a:prstGeom>
          <a:noFill/>
        </p:spPr>
        <p:txBody>
          <a:bodyPr wrap="square" rtlCol="0">
            <a:spAutoFit/>
          </a:bodyPr>
          <a:lstStyle/>
          <a:p>
            <a:r>
              <a:rPr lang="en-US" sz="1400" b="1" dirty="0" smtClean="0"/>
              <a:t>17</a:t>
            </a:r>
            <a:endParaRPr lang="en-US" sz="1400" b="1" dirty="0"/>
          </a:p>
        </p:txBody>
      </p:sp>
      <p:cxnSp>
        <p:nvCxnSpPr>
          <p:cNvPr id="17" name="Straight Connector 16"/>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712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11589" y="0"/>
            <a:ext cx="4598125" cy="6858000"/>
          </a:xfrm>
          <a:prstGeom prst="rect">
            <a:avLst/>
          </a:prstGeom>
          <a:solidFill>
            <a:srgbClr val="94C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32578" y="1614475"/>
            <a:ext cx="8828989" cy="4861417"/>
          </a:xfrm>
          <a:prstGeom prst="rect">
            <a:avLst/>
          </a:prstGeom>
          <a:solidFill>
            <a:srgbClr val="F87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32577" y="1625107"/>
            <a:ext cx="8828990" cy="4850785"/>
          </a:xfrm>
          <a:prstGeom prst="rect">
            <a:avLst/>
          </a:prstGeom>
          <a:blipFill dpi="0" rotWithShape="1">
            <a:blip r:embed="rId2">
              <a:alphaModFix amt="2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23915" y="1692041"/>
            <a:ext cx="8320611" cy="6309420"/>
          </a:xfrm>
          <a:prstGeom prst="rect">
            <a:avLst/>
          </a:prstGeom>
          <a:noFill/>
        </p:spPr>
        <p:txBody>
          <a:bodyPr wrap="square" numCol="1" spcCol="274320" rtlCol="0">
            <a:spAutoFit/>
          </a:bodyPr>
          <a:lstStyle/>
          <a:p>
            <a:pPr algn="just"/>
            <a:endParaRPr lang="en-US" sz="600" dirty="0" smtClean="0">
              <a:solidFill>
                <a:srgbClr val="FFFFFF"/>
              </a:solidFill>
            </a:endParaRPr>
          </a:p>
          <a:p>
            <a:pPr algn="just"/>
            <a:r>
              <a:rPr lang="en-US" dirty="0" smtClean="0">
                <a:solidFill>
                  <a:srgbClr val="FFFFFF"/>
                </a:solidFill>
              </a:rPr>
              <a:t>Business activity in Pakistan is affected by various forms of multi-point indirect taxes including Sales Tax on goods and services (Sales Tax), Federal Excise Duty (FED) and Customs Duty. The Indirect tax team at </a:t>
            </a:r>
            <a:r>
              <a:rPr lang="en-US" sz="2000" b="1" dirty="0" smtClean="0">
                <a:solidFill>
                  <a:schemeClr val="bg1"/>
                </a:solidFill>
              </a:rPr>
              <a:t>RA</a:t>
            </a:r>
            <a:r>
              <a:rPr lang="en-US" dirty="0" smtClean="0">
                <a:solidFill>
                  <a:srgbClr val="FFFFFF"/>
                </a:solidFill>
              </a:rPr>
              <a:t> help businesses strategically manage their indirect tax incidence to help them achieve their business objectives. We offer the following services in our Indirect Taxation Practice:</a:t>
            </a:r>
          </a:p>
          <a:p>
            <a:pPr algn="just"/>
            <a:r>
              <a:rPr lang="en-US" dirty="0" smtClean="0">
                <a:solidFill>
                  <a:srgbClr val="FFFFFF"/>
                </a:solidFill>
              </a:rPr>
              <a:t> </a:t>
            </a:r>
            <a:endParaRPr lang="en-US" dirty="0">
              <a:solidFill>
                <a:srgbClr val="FFFFFF"/>
              </a:solidFill>
            </a:endParaRPr>
          </a:p>
          <a:p>
            <a:pPr marL="285750" indent="-285750">
              <a:buBlip>
                <a:blip r:embed="rId3"/>
              </a:buBlip>
            </a:pPr>
            <a:r>
              <a:rPr lang="en-US" dirty="0" smtClean="0">
                <a:solidFill>
                  <a:srgbClr val="FFFFFF"/>
                </a:solidFill>
              </a:rPr>
              <a:t>Obtaining registrations with Federal and Provincial Sales Tax bodies;</a:t>
            </a:r>
          </a:p>
          <a:p>
            <a:pPr marL="285750" indent="-285750">
              <a:buBlip>
                <a:blip r:embed="rId3"/>
              </a:buBlip>
            </a:pPr>
            <a:r>
              <a:rPr lang="en-US" dirty="0" smtClean="0">
                <a:solidFill>
                  <a:srgbClr val="FFFFFF"/>
                </a:solidFill>
              </a:rPr>
              <a:t>Advice on applicability of tax on transactions and exemption from the same;</a:t>
            </a:r>
          </a:p>
          <a:p>
            <a:pPr marL="285750" indent="-285750">
              <a:buBlip>
                <a:blip r:embed="rId3"/>
              </a:buBlip>
            </a:pPr>
            <a:r>
              <a:rPr lang="en-US" dirty="0" smtClean="0">
                <a:solidFill>
                  <a:srgbClr val="FFFFFF"/>
                </a:solidFill>
              </a:rPr>
              <a:t>Identification and assistance in implementation of tax planning opportunities;</a:t>
            </a:r>
          </a:p>
          <a:p>
            <a:pPr marL="285750" indent="-285750">
              <a:buBlip>
                <a:blip r:embed="rId3"/>
              </a:buBlip>
            </a:pPr>
            <a:r>
              <a:rPr lang="en-US" dirty="0" smtClean="0">
                <a:solidFill>
                  <a:srgbClr val="FFFFFF"/>
                </a:solidFill>
              </a:rPr>
              <a:t>Compliance support including filing of tax returns with the tax bodies;</a:t>
            </a:r>
          </a:p>
          <a:p>
            <a:pPr marL="285750" indent="-285750">
              <a:buBlip>
                <a:blip r:embed="rId3"/>
              </a:buBlip>
            </a:pPr>
            <a:r>
              <a:rPr lang="en-US" dirty="0">
                <a:solidFill>
                  <a:srgbClr val="FFFFFF"/>
                </a:solidFill>
              </a:rPr>
              <a:t>Centralized coordination for tax payments, filing of returns </a:t>
            </a:r>
            <a:r>
              <a:rPr lang="en-US" dirty="0" smtClean="0">
                <a:solidFill>
                  <a:srgbClr val="FFFFFF"/>
                </a:solidFill>
              </a:rPr>
              <a:t>&amp; compilation </a:t>
            </a:r>
            <a:r>
              <a:rPr lang="en-US" dirty="0">
                <a:solidFill>
                  <a:srgbClr val="FFFFFF"/>
                </a:solidFill>
              </a:rPr>
              <a:t>of </a:t>
            </a:r>
            <a:r>
              <a:rPr lang="en-US" dirty="0" smtClean="0">
                <a:solidFill>
                  <a:srgbClr val="FFFFFF"/>
                </a:solidFill>
              </a:rPr>
              <a:t>documents;</a:t>
            </a:r>
          </a:p>
          <a:p>
            <a:pPr marL="285750" indent="-285750">
              <a:buBlip>
                <a:blip r:embed="rId3"/>
              </a:buBlip>
            </a:pPr>
            <a:r>
              <a:rPr lang="en-US" dirty="0" smtClean="0">
                <a:solidFill>
                  <a:srgbClr val="FFFFFF"/>
                </a:solidFill>
              </a:rPr>
              <a:t>Advise on customs duty incidence and applicability</a:t>
            </a:r>
          </a:p>
          <a:p>
            <a:pPr marL="285750" indent="-285750">
              <a:buBlip>
                <a:blip r:embed="rId3"/>
              </a:buBlip>
            </a:pPr>
            <a:endParaRPr lang="en-US" dirty="0">
              <a:solidFill>
                <a:srgbClr val="FFFFFF"/>
              </a:solidFill>
            </a:endParaRPr>
          </a:p>
          <a:p>
            <a:r>
              <a:rPr lang="en-US" dirty="0" smtClean="0">
                <a:solidFill>
                  <a:srgbClr val="FFFFFF"/>
                </a:solidFill>
              </a:rPr>
              <a:t>All our service offerings in the Indirect Taxation Practice at </a:t>
            </a:r>
            <a:r>
              <a:rPr lang="en-US" sz="2000" b="1" dirty="0" smtClean="0">
                <a:solidFill>
                  <a:srgbClr val="FFFFFF"/>
                </a:solidFill>
              </a:rPr>
              <a:t>RA</a:t>
            </a:r>
            <a:r>
              <a:rPr lang="en-US" dirty="0" smtClean="0">
                <a:solidFill>
                  <a:srgbClr val="FFFFFF"/>
                </a:solidFill>
              </a:rPr>
              <a:t> are supported by litigation support at every appellate stage.</a:t>
            </a:r>
            <a:endParaRPr lang="en-US" dirty="0">
              <a:solidFill>
                <a:srgbClr val="FFFFFF"/>
              </a:solidFill>
            </a:endParaRPr>
          </a:p>
          <a:p>
            <a:pPr marL="285750" indent="-285750">
              <a:buBlip>
                <a:blip r:embed="rId3"/>
              </a:buBlip>
            </a:pPr>
            <a:endParaRPr lang="en-US" dirty="0" smtClean="0">
              <a:solidFill>
                <a:srgbClr val="FFFFFF"/>
              </a:solidFill>
            </a:endParaRPr>
          </a:p>
          <a:p>
            <a:pPr marL="285750" indent="-285750">
              <a:buBlip>
                <a:blip r:embed="rId3"/>
              </a:buBlip>
            </a:pPr>
            <a:endParaRPr lang="en-US" dirty="0" smtClean="0">
              <a:solidFill>
                <a:srgbClr val="FFFFFF"/>
              </a:solidFill>
            </a:endParaRPr>
          </a:p>
          <a:p>
            <a:pPr marL="285750" indent="-285750">
              <a:buBlip>
                <a:blip r:embed="rId3"/>
              </a:buBlip>
            </a:pPr>
            <a:endParaRPr lang="en-US" dirty="0" smtClean="0">
              <a:solidFill>
                <a:srgbClr val="FFFFFF"/>
              </a:solidFill>
            </a:endParaRPr>
          </a:p>
          <a:p>
            <a:pPr marL="285750" indent="-285750">
              <a:buBlip>
                <a:blip r:embed="rId3"/>
              </a:buBlip>
            </a:pPr>
            <a:endParaRPr lang="en-US" dirty="0" smtClean="0">
              <a:solidFill>
                <a:srgbClr val="FFFFFF"/>
              </a:solidFill>
            </a:endParaRPr>
          </a:p>
          <a:p>
            <a:pPr algn="just"/>
            <a:endParaRPr lang="en-US" sz="1600" dirty="0" smtClean="0">
              <a:solidFill>
                <a:srgbClr val="FFFFFF"/>
              </a:solidFill>
            </a:endParaRPr>
          </a:p>
          <a:p>
            <a:pPr marL="285750" indent="-285750" algn="just">
              <a:buBlip>
                <a:blip r:embed="rId3"/>
              </a:buBlip>
            </a:pPr>
            <a:endParaRPr lang="en-US" dirty="0">
              <a:solidFill>
                <a:srgbClr val="FFFFFF"/>
              </a:solidFill>
            </a:endParaRPr>
          </a:p>
        </p:txBody>
      </p:sp>
      <p:sp>
        <p:nvSpPr>
          <p:cNvPr id="18" name="Rectangle 17"/>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68675" y="1281583"/>
            <a:ext cx="8892892" cy="149484"/>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p:nvSpPr>
        <p:spPr>
          <a:xfrm rot="16200000">
            <a:off x="109550" y="1171937"/>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9740222" y="2374708"/>
            <a:ext cx="2451778" cy="707886"/>
          </a:xfrm>
          <a:prstGeom prst="rect">
            <a:avLst/>
          </a:prstGeom>
          <a:noFill/>
        </p:spPr>
        <p:txBody>
          <a:bodyPr wrap="square" rtlCol="0">
            <a:spAutoFit/>
          </a:bodyPr>
          <a:lstStyle/>
          <a:p>
            <a:pPr algn="just"/>
            <a:r>
              <a:rPr lang="en-US" sz="4000" b="1" dirty="0" smtClean="0">
                <a:solidFill>
                  <a:srgbClr val="C00000"/>
                </a:solidFill>
              </a:rPr>
              <a:t>Taxation</a:t>
            </a:r>
            <a:endParaRPr lang="en-US" sz="4000" b="1" dirty="0">
              <a:solidFill>
                <a:srgbClr val="B40000"/>
              </a:solidFill>
            </a:endParaRPr>
          </a:p>
        </p:txBody>
      </p:sp>
      <p:sp>
        <p:nvSpPr>
          <p:cNvPr id="13" name="TextBox 12"/>
          <p:cNvSpPr txBox="1"/>
          <p:nvPr/>
        </p:nvSpPr>
        <p:spPr>
          <a:xfrm>
            <a:off x="9818272" y="2890391"/>
            <a:ext cx="2451778" cy="1077218"/>
          </a:xfrm>
          <a:prstGeom prst="rect">
            <a:avLst/>
          </a:prstGeom>
          <a:noFill/>
        </p:spPr>
        <p:txBody>
          <a:bodyPr wrap="square" rtlCol="0">
            <a:spAutoFit/>
          </a:bodyPr>
          <a:lstStyle/>
          <a:p>
            <a:pPr algn="just"/>
            <a:r>
              <a:rPr lang="en-US" sz="3200" b="1" dirty="0" smtClean="0">
                <a:solidFill>
                  <a:schemeClr val="bg1"/>
                </a:solidFill>
              </a:rPr>
              <a:t>Indirect Taxation</a:t>
            </a:r>
            <a:endParaRPr lang="en-US" sz="3200" b="1" dirty="0">
              <a:solidFill>
                <a:schemeClr val="bg1"/>
              </a:solidFill>
            </a:endParaRPr>
          </a:p>
        </p:txBody>
      </p:sp>
      <p:sp>
        <p:nvSpPr>
          <p:cNvPr id="16" name="TextBox 15"/>
          <p:cNvSpPr txBox="1"/>
          <p:nvPr/>
        </p:nvSpPr>
        <p:spPr>
          <a:xfrm>
            <a:off x="166677" y="6475892"/>
            <a:ext cx="740248" cy="307777"/>
          </a:xfrm>
          <a:prstGeom prst="rect">
            <a:avLst/>
          </a:prstGeom>
          <a:noFill/>
        </p:spPr>
        <p:txBody>
          <a:bodyPr wrap="square" rtlCol="0">
            <a:spAutoFit/>
          </a:bodyPr>
          <a:lstStyle/>
          <a:p>
            <a:r>
              <a:rPr lang="en-US" sz="1400" b="1" dirty="0" smtClean="0"/>
              <a:t>18</a:t>
            </a:r>
            <a:endParaRPr lang="en-US" sz="1400" b="1" dirty="0"/>
          </a:p>
        </p:txBody>
      </p:sp>
      <p:cxnSp>
        <p:nvCxnSpPr>
          <p:cNvPr id="17" name="Straight Connector 16"/>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50690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2578" y="1614476"/>
            <a:ext cx="8828989" cy="4911634"/>
          </a:xfrm>
          <a:prstGeom prst="rect">
            <a:avLst/>
          </a:prstGeom>
          <a:solidFill>
            <a:schemeClr val="tx1">
              <a:lumMod val="65000"/>
              <a:lumOff val="35000"/>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32576" y="1630729"/>
            <a:ext cx="8853219" cy="4937760"/>
          </a:xfrm>
          <a:prstGeom prst="rect">
            <a:avLst/>
          </a:prstGeom>
          <a:blipFill dpi="0" rotWithShape="1">
            <a:blip r:embed="rId2">
              <a:alphaModFix amt="20000"/>
              <a:graysc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432577" y="1752653"/>
            <a:ext cx="8828989" cy="5755422"/>
          </a:xfrm>
          <a:prstGeom prst="rect">
            <a:avLst/>
          </a:prstGeom>
          <a:noFill/>
        </p:spPr>
        <p:txBody>
          <a:bodyPr wrap="square" numCol="2" spcCol="457200" rtlCol="0">
            <a:spAutoFit/>
          </a:bodyPr>
          <a:lstStyle/>
          <a:p>
            <a:pPr algn="just"/>
            <a:r>
              <a:rPr lang="en-US" sz="1600" dirty="0" smtClean="0">
                <a:solidFill>
                  <a:srgbClr val="FFFFFF"/>
                </a:solidFill>
              </a:rPr>
              <a:t>The internal audit department is of strategic importance in any business environment. It helps an organization manage the risks faced and meet the expectations of the various critical stakeholders  including shareholders, regulators, the Board, employees and the executive management. The internal audit department achieves this by a keen understanding of the organization’s strategic direction, it’s risk profile,  risk management priorities and the regulatory environment. However if an organization faces the following: </a:t>
            </a:r>
          </a:p>
          <a:p>
            <a:pPr algn="just"/>
            <a:endParaRPr lang="en-US" sz="1600" dirty="0" smtClean="0">
              <a:solidFill>
                <a:srgbClr val="FFFFFF"/>
              </a:solidFill>
            </a:endParaRPr>
          </a:p>
          <a:p>
            <a:pPr marL="285750" indent="-285750">
              <a:buBlip>
                <a:blip r:embed="rId3"/>
              </a:buBlip>
            </a:pPr>
            <a:r>
              <a:rPr lang="en-US" sz="1600" dirty="0" smtClean="0">
                <a:solidFill>
                  <a:srgbClr val="FFFFFF"/>
                </a:solidFill>
              </a:rPr>
              <a:t>Challenges in developing and maintaining a fully functional internal audit department</a:t>
            </a:r>
          </a:p>
          <a:p>
            <a:pPr marL="285750" indent="-285750">
              <a:buBlip>
                <a:blip r:embed="rId3"/>
              </a:buBlip>
            </a:pPr>
            <a:r>
              <a:rPr lang="en-US" sz="1600" dirty="0" smtClean="0">
                <a:solidFill>
                  <a:srgbClr val="FFFFFF"/>
                </a:solidFill>
              </a:rPr>
              <a:t>Challenges in recruiting and retaining quality internal audit staff</a:t>
            </a:r>
            <a:endParaRPr lang="en-US" sz="1600" dirty="0">
              <a:solidFill>
                <a:srgbClr val="FFFFFF"/>
              </a:solidFill>
            </a:endParaRPr>
          </a:p>
          <a:p>
            <a:pPr marL="285750" indent="-285750">
              <a:buBlip>
                <a:blip r:embed="rId3"/>
              </a:buBlip>
            </a:pPr>
            <a:r>
              <a:rPr lang="en-US" sz="1600" dirty="0" smtClean="0">
                <a:solidFill>
                  <a:srgbClr val="FFFFFF"/>
                </a:solidFill>
              </a:rPr>
              <a:t>Lack of resources to address the geographic spread of the operations </a:t>
            </a:r>
          </a:p>
          <a:p>
            <a:pPr marL="285750" indent="-285750">
              <a:buBlip>
                <a:blip r:embed="rId3"/>
              </a:buBlip>
            </a:pPr>
            <a:endParaRPr lang="en-US" sz="1600" dirty="0" smtClean="0">
              <a:solidFill>
                <a:srgbClr val="FFFFFF"/>
              </a:solidFill>
            </a:endParaRPr>
          </a:p>
          <a:p>
            <a:pPr marL="285750" indent="-285750">
              <a:buBlip>
                <a:blip r:embed="rId3"/>
              </a:buBlip>
            </a:pPr>
            <a:endParaRPr lang="en-US" sz="1600" dirty="0" smtClean="0">
              <a:solidFill>
                <a:srgbClr val="FFFFFF"/>
              </a:solidFill>
            </a:endParaRPr>
          </a:p>
          <a:p>
            <a:pPr marL="285750" indent="-285750">
              <a:buBlip>
                <a:blip r:embed="rId3"/>
              </a:buBlip>
            </a:pPr>
            <a:endParaRPr lang="en-US" sz="1600" dirty="0" smtClean="0">
              <a:solidFill>
                <a:srgbClr val="FFFFFF"/>
              </a:solidFill>
            </a:endParaRPr>
          </a:p>
          <a:p>
            <a:pPr marL="285750" indent="-285750">
              <a:buBlip>
                <a:blip r:embed="rId3"/>
              </a:buBlip>
            </a:pPr>
            <a:endParaRPr lang="en-US" sz="1600" dirty="0" smtClean="0">
              <a:solidFill>
                <a:srgbClr val="FFFFFF"/>
              </a:solidFill>
            </a:endParaRPr>
          </a:p>
          <a:p>
            <a:pPr marL="285750" indent="-285750">
              <a:buBlip>
                <a:blip r:embed="rId3"/>
              </a:buBlip>
            </a:pPr>
            <a:r>
              <a:rPr lang="en-US" sz="1600" dirty="0" smtClean="0">
                <a:solidFill>
                  <a:srgbClr val="FFFFFF"/>
                </a:solidFill>
              </a:rPr>
              <a:t>The need to assess the effectiveness of the organizational risk management and corporate governance procedures</a:t>
            </a:r>
          </a:p>
          <a:p>
            <a:endParaRPr lang="en-US" sz="1600" dirty="0" smtClean="0">
              <a:solidFill>
                <a:srgbClr val="FFFFFF"/>
              </a:solidFill>
            </a:endParaRPr>
          </a:p>
          <a:p>
            <a:r>
              <a:rPr lang="en-US" sz="1600" dirty="0" smtClean="0">
                <a:solidFill>
                  <a:srgbClr val="FFFFFF"/>
                </a:solidFill>
              </a:rPr>
              <a:t>We offer the following solutions : </a:t>
            </a:r>
          </a:p>
          <a:p>
            <a:pPr marL="285750" indent="-285750">
              <a:buBlip>
                <a:blip r:embed="rId3"/>
              </a:buBlip>
            </a:pPr>
            <a:endParaRPr lang="en-US" sz="1600" dirty="0" smtClean="0">
              <a:solidFill>
                <a:srgbClr val="FFFFFF"/>
              </a:solidFill>
            </a:endParaRPr>
          </a:p>
          <a:p>
            <a:pPr marL="285750" indent="-285750">
              <a:buBlip>
                <a:blip r:embed="rId3"/>
              </a:buBlip>
            </a:pPr>
            <a:r>
              <a:rPr lang="en-US" sz="1600" dirty="0" smtClean="0">
                <a:solidFill>
                  <a:srgbClr val="FFFFFF"/>
                </a:solidFill>
              </a:rPr>
              <a:t>Internal </a:t>
            </a:r>
            <a:r>
              <a:rPr lang="en-US" sz="1600" dirty="0">
                <a:solidFill>
                  <a:srgbClr val="FFFFFF"/>
                </a:solidFill>
              </a:rPr>
              <a:t>Audit </a:t>
            </a:r>
            <a:r>
              <a:rPr lang="en-US" sz="1600" dirty="0" smtClean="0">
                <a:solidFill>
                  <a:srgbClr val="FFFFFF"/>
                </a:solidFill>
              </a:rPr>
              <a:t>co-sourcing</a:t>
            </a:r>
          </a:p>
          <a:p>
            <a:pPr marL="285750" indent="-285750">
              <a:buBlip>
                <a:blip r:embed="rId3"/>
              </a:buBlip>
            </a:pPr>
            <a:r>
              <a:rPr lang="en-US" sz="1600" dirty="0">
                <a:solidFill>
                  <a:srgbClr val="FFFFFF"/>
                </a:solidFill>
              </a:rPr>
              <a:t>Internal </a:t>
            </a:r>
            <a:r>
              <a:rPr lang="en-US" sz="1600" dirty="0" smtClean="0">
                <a:solidFill>
                  <a:srgbClr val="FFFFFF"/>
                </a:solidFill>
              </a:rPr>
              <a:t>Audit full out-sourcing</a:t>
            </a:r>
          </a:p>
          <a:p>
            <a:pPr marL="285750" indent="-285750">
              <a:buBlip>
                <a:blip r:embed="rId3"/>
              </a:buBlip>
            </a:pPr>
            <a:r>
              <a:rPr lang="en-US" sz="1600" dirty="0" smtClean="0">
                <a:solidFill>
                  <a:srgbClr val="FFFFFF"/>
                </a:solidFill>
              </a:rPr>
              <a:t>Internal </a:t>
            </a:r>
            <a:r>
              <a:rPr lang="en-US" sz="1600" dirty="0">
                <a:solidFill>
                  <a:srgbClr val="FFFFFF"/>
                </a:solidFill>
              </a:rPr>
              <a:t>Audit functional performance assessment</a:t>
            </a:r>
            <a:endParaRPr lang="en-US" sz="1600" dirty="0" smtClean="0">
              <a:solidFill>
                <a:srgbClr val="FFFFFF"/>
              </a:solidFill>
            </a:endParaRPr>
          </a:p>
          <a:p>
            <a:pPr marL="285750" indent="-285750" algn="just">
              <a:buBlip>
                <a:blip r:embed="rId3"/>
              </a:buBlip>
            </a:pPr>
            <a:r>
              <a:rPr lang="en-US" sz="1600" dirty="0">
                <a:solidFill>
                  <a:srgbClr val="FFFFFF"/>
                </a:solidFill>
              </a:rPr>
              <a:t>Advisory in setting up the internal audit function </a:t>
            </a:r>
            <a:endParaRPr lang="en-US" sz="1600" dirty="0" smtClean="0">
              <a:solidFill>
                <a:srgbClr val="FFFFFF"/>
              </a:solidFill>
            </a:endParaRPr>
          </a:p>
          <a:p>
            <a:pPr marL="285750" indent="-285750" algn="just">
              <a:buBlip>
                <a:blip r:embed="rId3"/>
              </a:buBlip>
            </a:pPr>
            <a:r>
              <a:rPr lang="en-US" sz="1600" dirty="0" smtClean="0">
                <a:solidFill>
                  <a:srgbClr val="FFFFFF"/>
                </a:solidFill>
              </a:rPr>
              <a:t>Specific focus solutions such as fixed assets physical verification and tagging </a:t>
            </a:r>
            <a:endParaRPr lang="en-US" sz="1600" dirty="0">
              <a:solidFill>
                <a:srgbClr val="FFFFFF"/>
              </a:solidFill>
            </a:endParaRPr>
          </a:p>
          <a:p>
            <a:pPr marL="285750" indent="-285750" algn="just">
              <a:buBlip>
                <a:blip r:embed="rId3"/>
              </a:buBlip>
            </a:pPr>
            <a:r>
              <a:rPr lang="en-US" sz="1600" dirty="0">
                <a:solidFill>
                  <a:srgbClr val="FFFFFF"/>
                </a:solidFill>
              </a:rPr>
              <a:t>Physical verification of investments and inventories </a:t>
            </a:r>
          </a:p>
          <a:p>
            <a:pPr algn="just"/>
            <a:endParaRPr lang="en-US" dirty="0"/>
          </a:p>
          <a:p>
            <a:pPr algn="just"/>
            <a:endParaRPr lang="en-US" dirty="0" smtClean="0"/>
          </a:p>
          <a:p>
            <a:pPr algn="just"/>
            <a:endParaRPr lang="en-US" dirty="0"/>
          </a:p>
          <a:p>
            <a:pPr algn="just"/>
            <a:r>
              <a:rPr lang="en-US" dirty="0" smtClean="0"/>
              <a:t> </a:t>
            </a:r>
            <a:endParaRPr lang="en-US" dirty="0"/>
          </a:p>
          <a:p>
            <a:pPr algn="just"/>
            <a:endParaRPr lang="en-US" dirty="0" smtClean="0"/>
          </a:p>
          <a:p>
            <a:pPr algn="just"/>
            <a:r>
              <a:rPr lang="en-US" dirty="0" smtClean="0"/>
              <a:t> </a:t>
            </a:r>
            <a:endParaRPr lang="en-US" dirty="0"/>
          </a:p>
        </p:txBody>
      </p:sp>
      <p:sp>
        <p:nvSpPr>
          <p:cNvPr id="11" name="Isosceles Triangle 10"/>
          <p:cNvSpPr/>
          <p:nvPr/>
        </p:nvSpPr>
        <p:spPr>
          <a:xfrm rot="16200000">
            <a:off x="6809518" y="1458655"/>
            <a:ext cx="6850690" cy="3914274"/>
          </a:xfrm>
          <a:prstGeom prst="triangle">
            <a:avLst>
              <a:gd name="adj" fmla="val 51052"/>
            </a:avLst>
          </a:prstGeom>
          <a:solidFill>
            <a:srgbClr val="F52D1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68675" y="1281583"/>
            <a:ext cx="8892892" cy="149484"/>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p:nvSpPr>
        <p:spPr>
          <a:xfrm rot="16200000">
            <a:off x="109550" y="1171937"/>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9938397" y="2296331"/>
            <a:ext cx="2451778" cy="984885"/>
          </a:xfrm>
          <a:prstGeom prst="rect">
            <a:avLst/>
          </a:prstGeom>
          <a:noFill/>
        </p:spPr>
        <p:txBody>
          <a:bodyPr wrap="square" rtlCol="0">
            <a:spAutoFit/>
          </a:bodyPr>
          <a:lstStyle/>
          <a:p>
            <a:pPr algn="just"/>
            <a:r>
              <a:rPr lang="en-US" sz="4000" b="1" dirty="0" smtClean="0">
                <a:solidFill>
                  <a:srgbClr val="C00000"/>
                </a:solidFill>
              </a:rPr>
              <a:t>Advisory</a:t>
            </a:r>
            <a:endParaRPr lang="en-US" sz="4000" b="1" dirty="0">
              <a:solidFill>
                <a:srgbClr val="B40000"/>
              </a:solidFill>
            </a:endParaRPr>
          </a:p>
          <a:p>
            <a:pPr algn="just"/>
            <a:endParaRPr lang="en-US" dirty="0" smtClean="0"/>
          </a:p>
        </p:txBody>
      </p:sp>
      <p:sp>
        <p:nvSpPr>
          <p:cNvPr id="13" name="TextBox 12"/>
          <p:cNvSpPr txBox="1"/>
          <p:nvPr/>
        </p:nvSpPr>
        <p:spPr>
          <a:xfrm>
            <a:off x="9938397" y="2788773"/>
            <a:ext cx="2451778" cy="1077218"/>
          </a:xfrm>
          <a:prstGeom prst="rect">
            <a:avLst/>
          </a:prstGeom>
          <a:noFill/>
        </p:spPr>
        <p:txBody>
          <a:bodyPr wrap="square" rtlCol="0">
            <a:spAutoFit/>
          </a:bodyPr>
          <a:lstStyle/>
          <a:p>
            <a:pPr algn="just"/>
            <a:r>
              <a:rPr lang="en-US" sz="3200" b="1" dirty="0" smtClean="0"/>
              <a:t>Internal</a:t>
            </a:r>
          </a:p>
          <a:p>
            <a:pPr algn="just"/>
            <a:r>
              <a:rPr lang="en-US" sz="3200" b="1" dirty="0" smtClean="0"/>
              <a:t>Audit</a:t>
            </a:r>
            <a:endParaRPr lang="en-US" sz="3200" b="1" dirty="0"/>
          </a:p>
        </p:txBody>
      </p:sp>
      <p:sp>
        <p:nvSpPr>
          <p:cNvPr id="16" name="TextBox 15"/>
          <p:cNvSpPr txBox="1"/>
          <p:nvPr/>
        </p:nvSpPr>
        <p:spPr>
          <a:xfrm>
            <a:off x="166677" y="6475892"/>
            <a:ext cx="740248" cy="307777"/>
          </a:xfrm>
          <a:prstGeom prst="rect">
            <a:avLst/>
          </a:prstGeom>
          <a:noFill/>
        </p:spPr>
        <p:txBody>
          <a:bodyPr wrap="square" rtlCol="0">
            <a:spAutoFit/>
          </a:bodyPr>
          <a:lstStyle/>
          <a:p>
            <a:r>
              <a:rPr lang="en-US" sz="1400" b="1" dirty="0" smtClean="0"/>
              <a:t>19</a:t>
            </a:r>
            <a:endParaRPr lang="en-US" sz="1400" b="1" dirty="0"/>
          </a:p>
        </p:txBody>
      </p:sp>
      <p:cxnSp>
        <p:nvCxnSpPr>
          <p:cNvPr id="17" name="Straight Connector 16"/>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47095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1431067"/>
            <a:ext cx="7295335" cy="5426933"/>
          </a:xfrm>
          <a:prstGeom prst="rect">
            <a:avLst/>
          </a:prstGeom>
          <a:solidFill>
            <a:srgbClr val="94C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75648" y="1675446"/>
            <a:ext cx="2701596" cy="1384995"/>
          </a:xfrm>
          <a:prstGeom prst="rect">
            <a:avLst/>
          </a:prstGeom>
          <a:noFill/>
        </p:spPr>
        <p:txBody>
          <a:bodyPr wrap="square" rtlCol="0">
            <a:spAutoFit/>
          </a:bodyPr>
          <a:lstStyle/>
          <a:p>
            <a:r>
              <a:rPr lang="en-US" sz="6600" b="1" dirty="0" smtClean="0">
                <a:solidFill>
                  <a:schemeClr val="bg1"/>
                </a:solidFill>
              </a:rPr>
              <a:t>3</a:t>
            </a:r>
            <a:r>
              <a:rPr lang="en-US" sz="6600" b="1" u="sng" dirty="0" smtClean="0">
                <a:solidFill>
                  <a:schemeClr val="bg1"/>
                </a:solidFill>
              </a:rPr>
              <a:t>  </a:t>
            </a:r>
            <a:r>
              <a:rPr lang="en-US" u="sng" dirty="0" smtClean="0">
                <a:solidFill>
                  <a:schemeClr val="bg1"/>
                </a:solidFill>
              </a:rPr>
              <a:t>           </a:t>
            </a:r>
          </a:p>
          <a:p>
            <a:r>
              <a:rPr lang="en-US" b="1" dirty="0" smtClean="0">
                <a:solidFill>
                  <a:schemeClr val="bg1"/>
                </a:solidFill>
              </a:rPr>
              <a:t>THE RA BRAND </a:t>
            </a:r>
          </a:p>
        </p:txBody>
      </p:sp>
      <p:sp>
        <p:nvSpPr>
          <p:cNvPr id="10" name="Rectangle 9"/>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17" name="Rectangle 16"/>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p:cNvCxnSpPr/>
          <p:nvPr/>
        </p:nvCxnSpPr>
        <p:spPr>
          <a:xfrm>
            <a:off x="688869" y="2639495"/>
            <a:ext cx="238769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267854" y="1675446"/>
            <a:ext cx="2701596" cy="1384995"/>
          </a:xfrm>
          <a:prstGeom prst="rect">
            <a:avLst/>
          </a:prstGeom>
          <a:noFill/>
        </p:spPr>
        <p:txBody>
          <a:bodyPr wrap="square" rtlCol="0">
            <a:spAutoFit/>
          </a:bodyPr>
          <a:lstStyle/>
          <a:p>
            <a:r>
              <a:rPr lang="en-US" sz="6600" b="1" dirty="0" smtClean="0">
                <a:solidFill>
                  <a:schemeClr val="bg1"/>
                </a:solidFill>
              </a:rPr>
              <a:t>4</a:t>
            </a:r>
            <a:r>
              <a:rPr lang="en-US" sz="6600" b="1" u="sng" dirty="0" smtClean="0">
                <a:solidFill>
                  <a:schemeClr val="bg1"/>
                </a:solidFill>
              </a:rPr>
              <a:t>  </a:t>
            </a:r>
            <a:r>
              <a:rPr lang="en-US" u="sng" dirty="0" smtClean="0">
                <a:solidFill>
                  <a:schemeClr val="bg1"/>
                </a:solidFill>
              </a:rPr>
              <a:t>           </a:t>
            </a:r>
          </a:p>
          <a:p>
            <a:r>
              <a:rPr lang="en-US" b="1" dirty="0" smtClean="0">
                <a:solidFill>
                  <a:schemeClr val="bg1"/>
                </a:solidFill>
              </a:rPr>
              <a:t>VISION AND VALLUES</a:t>
            </a:r>
          </a:p>
        </p:txBody>
      </p:sp>
      <p:cxnSp>
        <p:nvCxnSpPr>
          <p:cNvPr id="32" name="Straight Connector 31"/>
          <p:cNvCxnSpPr/>
          <p:nvPr/>
        </p:nvCxnSpPr>
        <p:spPr>
          <a:xfrm>
            <a:off x="4381075" y="2639495"/>
            <a:ext cx="238769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75648" y="3029228"/>
            <a:ext cx="2701596" cy="1384995"/>
          </a:xfrm>
          <a:prstGeom prst="rect">
            <a:avLst/>
          </a:prstGeom>
          <a:noFill/>
        </p:spPr>
        <p:txBody>
          <a:bodyPr wrap="square" rtlCol="0">
            <a:spAutoFit/>
          </a:bodyPr>
          <a:lstStyle/>
          <a:p>
            <a:r>
              <a:rPr lang="en-US" sz="6600" b="1" dirty="0">
                <a:solidFill>
                  <a:schemeClr val="bg1"/>
                </a:solidFill>
              </a:rPr>
              <a:t>9</a:t>
            </a:r>
            <a:r>
              <a:rPr lang="en-US" sz="6600" b="1" u="sng" dirty="0" smtClean="0">
                <a:solidFill>
                  <a:schemeClr val="bg1"/>
                </a:solidFill>
              </a:rPr>
              <a:t>  </a:t>
            </a:r>
            <a:r>
              <a:rPr lang="en-US" u="sng" dirty="0" smtClean="0">
                <a:solidFill>
                  <a:schemeClr val="bg1"/>
                </a:solidFill>
              </a:rPr>
              <a:t>           </a:t>
            </a:r>
          </a:p>
          <a:p>
            <a:r>
              <a:rPr lang="en-US" b="1" dirty="0" smtClean="0">
                <a:solidFill>
                  <a:schemeClr val="bg1"/>
                </a:solidFill>
              </a:rPr>
              <a:t>THE RA EDGE </a:t>
            </a:r>
          </a:p>
        </p:txBody>
      </p:sp>
      <p:cxnSp>
        <p:nvCxnSpPr>
          <p:cNvPr id="34" name="Straight Connector 33"/>
          <p:cNvCxnSpPr/>
          <p:nvPr/>
        </p:nvCxnSpPr>
        <p:spPr>
          <a:xfrm>
            <a:off x="688869" y="3993277"/>
            <a:ext cx="238769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267854" y="3029228"/>
            <a:ext cx="2701596" cy="1384995"/>
          </a:xfrm>
          <a:prstGeom prst="rect">
            <a:avLst/>
          </a:prstGeom>
          <a:noFill/>
        </p:spPr>
        <p:txBody>
          <a:bodyPr wrap="square" rtlCol="0">
            <a:spAutoFit/>
          </a:bodyPr>
          <a:lstStyle/>
          <a:p>
            <a:r>
              <a:rPr lang="en-US" sz="6600" b="1" dirty="0" smtClean="0">
                <a:solidFill>
                  <a:schemeClr val="bg1"/>
                </a:solidFill>
              </a:rPr>
              <a:t>10</a:t>
            </a:r>
            <a:r>
              <a:rPr lang="en-US" sz="6600" b="1" u="sng" dirty="0" smtClean="0">
                <a:solidFill>
                  <a:schemeClr val="bg1"/>
                </a:solidFill>
              </a:rPr>
              <a:t>  </a:t>
            </a:r>
            <a:r>
              <a:rPr lang="en-US" u="sng" dirty="0" smtClean="0">
                <a:solidFill>
                  <a:schemeClr val="bg1"/>
                </a:solidFill>
              </a:rPr>
              <a:t>           </a:t>
            </a:r>
          </a:p>
          <a:p>
            <a:r>
              <a:rPr lang="en-US" b="1" dirty="0" smtClean="0">
                <a:solidFill>
                  <a:schemeClr val="bg1"/>
                </a:solidFill>
              </a:rPr>
              <a:t>SERVICES </a:t>
            </a:r>
          </a:p>
        </p:txBody>
      </p:sp>
      <p:cxnSp>
        <p:nvCxnSpPr>
          <p:cNvPr id="36" name="Straight Connector 35"/>
          <p:cNvCxnSpPr/>
          <p:nvPr/>
        </p:nvCxnSpPr>
        <p:spPr>
          <a:xfrm>
            <a:off x="4381075" y="3993277"/>
            <a:ext cx="238769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368675" y="1281534"/>
            <a:ext cx="6926660" cy="149484"/>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ight Triangle 43"/>
          <p:cNvSpPr/>
          <p:nvPr/>
        </p:nvSpPr>
        <p:spPr>
          <a:xfrm rot="16200000">
            <a:off x="109550" y="1171937"/>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575648" y="4563707"/>
            <a:ext cx="2701596" cy="1384995"/>
          </a:xfrm>
          <a:prstGeom prst="rect">
            <a:avLst/>
          </a:prstGeom>
          <a:noFill/>
        </p:spPr>
        <p:txBody>
          <a:bodyPr wrap="square" rtlCol="0">
            <a:spAutoFit/>
          </a:bodyPr>
          <a:lstStyle/>
          <a:p>
            <a:r>
              <a:rPr lang="en-US" sz="6600" b="1" dirty="0" smtClean="0">
                <a:solidFill>
                  <a:schemeClr val="bg1"/>
                </a:solidFill>
              </a:rPr>
              <a:t>26</a:t>
            </a:r>
            <a:r>
              <a:rPr lang="en-US" sz="6600" b="1" u="sng" dirty="0" smtClean="0">
                <a:solidFill>
                  <a:schemeClr val="bg1"/>
                </a:solidFill>
              </a:rPr>
              <a:t>  </a:t>
            </a:r>
            <a:r>
              <a:rPr lang="en-US" u="sng" dirty="0" smtClean="0">
                <a:solidFill>
                  <a:schemeClr val="bg1"/>
                </a:solidFill>
              </a:rPr>
              <a:t>           </a:t>
            </a:r>
          </a:p>
          <a:p>
            <a:r>
              <a:rPr lang="en-US" b="1" dirty="0" smtClean="0">
                <a:solidFill>
                  <a:schemeClr val="bg1"/>
                </a:solidFill>
              </a:rPr>
              <a:t>OUR PARTNERS</a:t>
            </a:r>
          </a:p>
        </p:txBody>
      </p:sp>
      <p:cxnSp>
        <p:nvCxnSpPr>
          <p:cNvPr id="25" name="Straight Connector 24"/>
          <p:cNvCxnSpPr/>
          <p:nvPr/>
        </p:nvCxnSpPr>
        <p:spPr>
          <a:xfrm>
            <a:off x="688869" y="5527756"/>
            <a:ext cx="238769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267854" y="4563707"/>
            <a:ext cx="2701596" cy="1384995"/>
          </a:xfrm>
          <a:prstGeom prst="rect">
            <a:avLst/>
          </a:prstGeom>
          <a:noFill/>
        </p:spPr>
        <p:txBody>
          <a:bodyPr wrap="square" rtlCol="0">
            <a:spAutoFit/>
          </a:bodyPr>
          <a:lstStyle/>
          <a:p>
            <a:r>
              <a:rPr lang="en-US" sz="6600" b="1" dirty="0" smtClean="0">
                <a:solidFill>
                  <a:schemeClr val="bg1"/>
                </a:solidFill>
              </a:rPr>
              <a:t>29</a:t>
            </a:r>
            <a:r>
              <a:rPr lang="en-US" sz="6600" b="1" u="sng" dirty="0" smtClean="0">
                <a:solidFill>
                  <a:schemeClr val="bg1"/>
                </a:solidFill>
              </a:rPr>
              <a:t>  </a:t>
            </a:r>
            <a:r>
              <a:rPr lang="en-US" u="sng" dirty="0" smtClean="0">
                <a:solidFill>
                  <a:schemeClr val="bg1"/>
                </a:solidFill>
              </a:rPr>
              <a:t>           </a:t>
            </a:r>
          </a:p>
          <a:p>
            <a:r>
              <a:rPr lang="en-US" b="1" dirty="0" smtClean="0">
                <a:solidFill>
                  <a:schemeClr val="bg1"/>
                </a:solidFill>
              </a:rPr>
              <a:t>CONTACT US</a:t>
            </a:r>
          </a:p>
        </p:txBody>
      </p:sp>
      <p:cxnSp>
        <p:nvCxnSpPr>
          <p:cNvPr id="21" name="Straight Connector 20"/>
          <p:cNvCxnSpPr/>
          <p:nvPr/>
        </p:nvCxnSpPr>
        <p:spPr>
          <a:xfrm>
            <a:off x="4381075" y="5527756"/>
            <a:ext cx="2387698"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7295335" y="0"/>
            <a:ext cx="4896665" cy="6858000"/>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60347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2578" y="1614476"/>
            <a:ext cx="8828989" cy="4911634"/>
          </a:xfrm>
          <a:prstGeom prst="rect">
            <a:avLst/>
          </a:prstGeom>
          <a:solidFill>
            <a:schemeClr val="tx1">
              <a:lumMod val="65000"/>
              <a:lumOff val="35000"/>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32576" y="1610806"/>
            <a:ext cx="8828990" cy="4898752"/>
          </a:xfrm>
          <a:prstGeom prst="rect">
            <a:avLst/>
          </a:prstGeom>
          <a:blipFill dpi="0" rotWithShape="1">
            <a:blip r:embed="rId2">
              <a:alphaModFix amt="20000"/>
              <a:graysc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432577" y="1752653"/>
            <a:ext cx="8828989" cy="4278094"/>
          </a:xfrm>
          <a:prstGeom prst="rect">
            <a:avLst/>
          </a:prstGeom>
          <a:noFill/>
        </p:spPr>
        <p:txBody>
          <a:bodyPr wrap="square" numCol="1" spcCol="457200" rtlCol="0">
            <a:spAutoFit/>
          </a:bodyPr>
          <a:lstStyle/>
          <a:p>
            <a:pPr algn="just"/>
            <a:r>
              <a:rPr lang="en-US" sz="1600" dirty="0" smtClean="0">
                <a:solidFill>
                  <a:srgbClr val="FFFFFF"/>
                </a:solidFill>
              </a:rPr>
              <a:t>A business entity incorporated as a Limited Liability Company enjoys numerous benefits that are otherwise not available to a non-corporate entity such as enhanced access to multiple sources of capital etc. However, setting up a corporate entity exposes a business to a whole array of legal and regulatory requirements, which are often quite complex and cumbersome to comply with. Furthermore, non-compliance with the same may expose a corporate entity to significant penalties. We </a:t>
            </a:r>
            <a:r>
              <a:rPr lang="en-US" sz="1600" dirty="0" smtClean="0">
                <a:solidFill>
                  <a:schemeClr val="bg1"/>
                </a:solidFill>
              </a:rPr>
              <a:t>therefore offer a comprehensive range of corporate and secretarial services helping corporates to free up their critical business resources to enable the management to focus on the core and strategic business activities. We offer the following services under our service line of Corporate and Secretarial Advisory :</a:t>
            </a:r>
          </a:p>
          <a:p>
            <a:pPr algn="just"/>
            <a:r>
              <a:rPr lang="en-US" sz="1600" dirty="0" smtClean="0">
                <a:solidFill>
                  <a:schemeClr val="bg1"/>
                </a:solidFill>
              </a:rPr>
              <a:t> </a:t>
            </a:r>
            <a:endParaRPr lang="en-US" sz="1600" dirty="0" smtClean="0">
              <a:solidFill>
                <a:srgbClr val="FFFFFF"/>
              </a:solidFill>
            </a:endParaRPr>
          </a:p>
          <a:p>
            <a:pPr marL="285750" indent="-285750">
              <a:buBlip>
                <a:blip r:embed="rId3"/>
              </a:buBlip>
            </a:pPr>
            <a:r>
              <a:rPr lang="en-US" sz="1600" dirty="0" smtClean="0">
                <a:solidFill>
                  <a:srgbClr val="FFFFFF"/>
                </a:solidFill>
              </a:rPr>
              <a:t>Incorporation of Companies with SECP</a:t>
            </a:r>
          </a:p>
          <a:p>
            <a:pPr marL="285750" indent="-285750">
              <a:buBlip>
                <a:blip r:embed="rId3"/>
              </a:buBlip>
            </a:pPr>
            <a:r>
              <a:rPr lang="en-US" sz="1600" dirty="0" smtClean="0">
                <a:solidFill>
                  <a:srgbClr val="FFFFFF"/>
                </a:solidFill>
              </a:rPr>
              <a:t>Advisory in licensing and registration with regulatory authorities</a:t>
            </a:r>
          </a:p>
          <a:p>
            <a:pPr marL="285750" indent="-285750">
              <a:buBlip>
                <a:blip r:embed="rId3"/>
              </a:buBlip>
            </a:pPr>
            <a:r>
              <a:rPr lang="en-US" sz="1600" dirty="0" smtClean="0">
                <a:solidFill>
                  <a:srgbClr val="FFFFFF"/>
                </a:solidFill>
              </a:rPr>
              <a:t>Advisory in Listing of Companies </a:t>
            </a:r>
          </a:p>
          <a:p>
            <a:pPr marL="285750" indent="-285750">
              <a:buBlip>
                <a:blip r:embed="rId3"/>
              </a:buBlip>
            </a:pPr>
            <a:r>
              <a:rPr lang="en-US" sz="1600" dirty="0" smtClean="0">
                <a:solidFill>
                  <a:srgbClr val="FFFFFF"/>
                </a:solidFill>
              </a:rPr>
              <a:t>Preparation and filing of statutory returns with the Registrar</a:t>
            </a:r>
          </a:p>
          <a:p>
            <a:pPr marL="285750" indent="-285750">
              <a:buBlip>
                <a:blip r:embed="rId3"/>
              </a:buBlip>
            </a:pPr>
            <a:r>
              <a:rPr lang="en-US" sz="1600" dirty="0" smtClean="0">
                <a:solidFill>
                  <a:srgbClr val="FFFFFF"/>
                </a:solidFill>
              </a:rPr>
              <a:t>Representation with the Registrar on behalf of corporate clients </a:t>
            </a:r>
          </a:p>
          <a:p>
            <a:pPr marL="285750" indent="-285750">
              <a:buBlip>
                <a:blip r:embed="rId3"/>
              </a:buBlip>
            </a:pPr>
            <a:r>
              <a:rPr lang="en-US" sz="1600" dirty="0" smtClean="0">
                <a:solidFill>
                  <a:srgbClr val="FFFFFF"/>
                </a:solidFill>
              </a:rPr>
              <a:t>Advisory in setting up corporate structures</a:t>
            </a:r>
          </a:p>
          <a:p>
            <a:pPr marL="285750" indent="-285750">
              <a:buBlip>
                <a:blip r:embed="rId3"/>
              </a:buBlip>
            </a:pPr>
            <a:r>
              <a:rPr lang="en-US" sz="1600" dirty="0" smtClean="0">
                <a:solidFill>
                  <a:srgbClr val="FFFFFF"/>
                </a:solidFill>
              </a:rPr>
              <a:t>Preparation of business plans, financial feasibilities, projected financial statements and budgets </a:t>
            </a:r>
          </a:p>
          <a:p>
            <a:pPr marL="285750" indent="-285750">
              <a:buBlip>
                <a:blip r:embed="rId3"/>
              </a:buBlip>
            </a:pPr>
            <a:r>
              <a:rPr lang="en-US" sz="1600" dirty="0" smtClean="0">
                <a:solidFill>
                  <a:srgbClr val="FFFFFF"/>
                </a:solidFill>
              </a:rPr>
              <a:t>Financial modeling and sensitivity analysis.</a:t>
            </a:r>
          </a:p>
        </p:txBody>
      </p:sp>
      <p:sp>
        <p:nvSpPr>
          <p:cNvPr id="11" name="Isosceles Triangle 10"/>
          <p:cNvSpPr/>
          <p:nvPr/>
        </p:nvSpPr>
        <p:spPr>
          <a:xfrm rot="16200000">
            <a:off x="6809518" y="1458655"/>
            <a:ext cx="6850690" cy="3914274"/>
          </a:xfrm>
          <a:prstGeom prst="triangle">
            <a:avLst>
              <a:gd name="adj" fmla="val 51052"/>
            </a:avLst>
          </a:prstGeom>
          <a:solidFill>
            <a:srgbClr val="F52D1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68675" y="1281583"/>
            <a:ext cx="8892892" cy="149484"/>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p:nvSpPr>
        <p:spPr>
          <a:xfrm rot="16200000">
            <a:off x="109550" y="1171937"/>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9938397" y="2296330"/>
            <a:ext cx="2451778" cy="984885"/>
          </a:xfrm>
          <a:prstGeom prst="rect">
            <a:avLst/>
          </a:prstGeom>
          <a:noFill/>
        </p:spPr>
        <p:txBody>
          <a:bodyPr wrap="square" rtlCol="0">
            <a:spAutoFit/>
          </a:bodyPr>
          <a:lstStyle/>
          <a:p>
            <a:pPr algn="just"/>
            <a:r>
              <a:rPr lang="en-US" sz="4000" b="1" dirty="0" smtClean="0">
                <a:solidFill>
                  <a:srgbClr val="C00000"/>
                </a:solidFill>
              </a:rPr>
              <a:t>Advisory</a:t>
            </a:r>
            <a:endParaRPr lang="en-US" sz="4000" b="1" dirty="0">
              <a:solidFill>
                <a:srgbClr val="B40000"/>
              </a:solidFill>
            </a:endParaRPr>
          </a:p>
          <a:p>
            <a:pPr algn="just"/>
            <a:endParaRPr lang="en-US" dirty="0" smtClean="0"/>
          </a:p>
        </p:txBody>
      </p:sp>
      <p:sp>
        <p:nvSpPr>
          <p:cNvPr id="13" name="TextBox 12"/>
          <p:cNvSpPr txBox="1"/>
          <p:nvPr/>
        </p:nvSpPr>
        <p:spPr>
          <a:xfrm>
            <a:off x="9938397" y="2877182"/>
            <a:ext cx="2253603" cy="1077218"/>
          </a:xfrm>
          <a:prstGeom prst="rect">
            <a:avLst/>
          </a:prstGeom>
          <a:noFill/>
        </p:spPr>
        <p:txBody>
          <a:bodyPr wrap="square" rtlCol="0">
            <a:spAutoFit/>
          </a:bodyPr>
          <a:lstStyle/>
          <a:p>
            <a:r>
              <a:rPr lang="en-US" sz="3200" b="1" dirty="0" smtClean="0"/>
              <a:t>Corporate &amp; Secretarial</a:t>
            </a:r>
            <a:endParaRPr lang="en-US" sz="3200" b="1" dirty="0"/>
          </a:p>
        </p:txBody>
      </p:sp>
      <p:sp>
        <p:nvSpPr>
          <p:cNvPr id="16" name="TextBox 15"/>
          <p:cNvSpPr txBox="1"/>
          <p:nvPr/>
        </p:nvSpPr>
        <p:spPr>
          <a:xfrm>
            <a:off x="166677" y="6475892"/>
            <a:ext cx="740248" cy="307777"/>
          </a:xfrm>
          <a:prstGeom prst="rect">
            <a:avLst/>
          </a:prstGeom>
          <a:noFill/>
        </p:spPr>
        <p:txBody>
          <a:bodyPr wrap="square" rtlCol="0">
            <a:spAutoFit/>
          </a:bodyPr>
          <a:lstStyle/>
          <a:p>
            <a:r>
              <a:rPr lang="en-US" sz="1400" b="1" dirty="0" smtClean="0"/>
              <a:t>20</a:t>
            </a:r>
            <a:endParaRPr lang="en-US" sz="1400" b="1" dirty="0"/>
          </a:p>
        </p:txBody>
      </p:sp>
      <p:cxnSp>
        <p:nvCxnSpPr>
          <p:cNvPr id="17" name="Straight Connector 16"/>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41472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2578" y="1614476"/>
            <a:ext cx="8828989" cy="4911634"/>
          </a:xfrm>
          <a:prstGeom prst="rect">
            <a:avLst/>
          </a:prstGeom>
          <a:solidFill>
            <a:schemeClr val="tx1">
              <a:lumMod val="65000"/>
              <a:lumOff val="35000"/>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08347" y="1619269"/>
            <a:ext cx="8853219" cy="4937760"/>
          </a:xfrm>
          <a:prstGeom prst="rect">
            <a:avLst/>
          </a:prstGeom>
          <a:blipFill dpi="0" rotWithShape="1">
            <a:blip r:embed="rId2">
              <a:alphaModFix amt="20000"/>
              <a:graysc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472162" y="1738944"/>
            <a:ext cx="8685918" cy="5447644"/>
          </a:xfrm>
          <a:prstGeom prst="rect">
            <a:avLst/>
          </a:prstGeom>
          <a:noFill/>
        </p:spPr>
        <p:txBody>
          <a:bodyPr wrap="square" numCol="1" spcCol="457200" rtlCol="0">
            <a:spAutoFit/>
          </a:bodyPr>
          <a:lstStyle/>
          <a:p>
            <a:pPr algn="just"/>
            <a:r>
              <a:rPr lang="en-US" sz="1600" dirty="0" smtClean="0">
                <a:solidFill>
                  <a:srgbClr val="FFFFFF"/>
                </a:solidFill>
              </a:rPr>
              <a:t>There is ample evidence of a very strong correlation between organizational success and the right mix of human and leadership capital. Corporate organizations that view human capital as a source of competitive advantage achieve a greater degree of strategic competitiveness and cultural consistency. </a:t>
            </a:r>
          </a:p>
          <a:p>
            <a:pPr algn="just"/>
            <a:endParaRPr lang="en-US" sz="1600" dirty="0">
              <a:solidFill>
                <a:srgbClr val="FFFFFF"/>
              </a:solidFill>
            </a:endParaRPr>
          </a:p>
          <a:p>
            <a:pPr algn="just"/>
            <a:r>
              <a:rPr lang="en-US" sz="1600" dirty="0" smtClean="0">
                <a:solidFill>
                  <a:srgbClr val="FFFFFF"/>
                </a:solidFill>
              </a:rPr>
              <a:t>We at </a:t>
            </a:r>
            <a:r>
              <a:rPr lang="en-US" sz="2000" b="1" dirty="0" smtClean="0">
                <a:solidFill>
                  <a:srgbClr val="FFFFFF"/>
                </a:solidFill>
              </a:rPr>
              <a:t>RA</a:t>
            </a:r>
            <a:r>
              <a:rPr lang="en-US" sz="1600" dirty="0" smtClean="0">
                <a:solidFill>
                  <a:srgbClr val="FFFFFF"/>
                </a:solidFill>
              </a:rPr>
              <a:t> help organizations achieve their HR needs by a comprehensive set of services including the following:</a:t>
            </a:r>
          </a:p>
          <a:p>
            <a:pPr algn="just"/>
            <a:endParaRPr lang="en-US" sz="1600" dirty="0" smtClean="0">
              <a:solidFill>
                <a:srgbClr val="FFFFFF"/>
              </a:solidFill>
            </a:endParaRPr>
          </a:p>
          <a:p>
            <a:pPr marL="285750" indent="-285750">
              <a:buBlip>
                <a:blip r:embed="rId3"/>
              </a:buBlip>
            </a:pPr>
            <a:r>
              <a:rPr lang="en-US" sz="1600" dirty="0" smtClean="0">
                <a:solidFill>
                  <a:srgbClr val="FFFFFF"/>
                </a:solidFill>
              </a:rPr>
              <a:t>Organizational structure review and documentation – Organograms; </a:t>
            </a:r>
          </a:p>
          <a:p>
            <a:pPr marL="285750" indent="-285750">
              <a:buBlip>
                <a:blip r:embed="rId3"/>
              </a:buBlip>
            </a:pPr>
            <a:r>
              <a:rPr lang="en-US" sz="1600" dirty="0" smtClean="0">
                <a:solidFill>
                  <a:srgbClr val="FFFFFF"/>
                </a:solidFill>
              </a:rPr>
              <a:t>Benchmarking and assessment of the HR function  </a:t>
            </a:r>
            <a:r>
              <a:rPr lang="en-US" sz="1600" dirty="0">
                <a:solidFill>
                  <a:srgbClr val="FFFFFF"/>
                </a:solidFill>
              </a:rPr>
              <a:t>(comparison with standard best practices</a:t>
            </a:r>
            <a:r>
              <a:rPr lang="en-US" sz="1600" dirty="0" smtClean="0">
                <a:solidFill>
                  <a:srgbClr val="FFFFFF"/>
                </a:solidFill>
              </a:rPr>
              <a:t>);</a:t>
            </a:r>
          </a:p>
          <a:p>
            <a:pPr marL="285750" indent="-285750">
              <a:buBlip>
                <a:blip r:embed="rId3"/>
              </a:buBlip>
            </a:pPr>
            <a:r>
              <a:rPr lang="en-US" sz="1600" dirty="0">
                <a:solidFill>
                  <a:srgbClr val="FFFFFF"/>
                </a:solidFill>
              </a:rPr>
              <a:t>HR scorecard and HR metrics (system to measure the efficiency </a:t>
            </a:r>
            <a:r>
              <a:rPr lang="en-US" sz="1600" dirty="0" smtClean="0">
                <a:solidFill>
                  <a:srgbClr val="FFFFFF"/>
                </a:solidFill>
              </a:rPr>
              <a:t>and effectiveness </a:t>
            </a:r>
            <a:r>
              <a:rPr lang="en-US" sz="1600" dirty="0">
                <a:solidFill>
                  <a:srgbClr val="FFFFFF"/>
                </a:solidFill>
              </a:rPr>
              <a:t>of HR activities in producing employee </a:t>
            </a:r>
            <a:r>
              <a:rPr lang="en-US" sz="1600" dirty="0" smtClean="0">
                <a:solidFill>
                  <a:srgbClr val="FFFFFF"/>
                </a:solidFill>
              </a:rPr>
              <a:t>behavior to achieve </a:t>
            </a:r>
            <a:r>
              <a:rPr lang="en-US" sz="1600" dirty="0">
                <a:solidFill>
                  <a:srgbClr val="FFFFFF"/>
                </a:solidFill>
              </a:rPr>
              <a:t>organizational goals</a:t>
            </a:r>
            <a:r>
              <a:rPr lang="en-US" sz="1600" dirty="0" smtClean="0">
                <a:solidFill>
                  <a:srgbClr val="FFFFFF"/>
                </a:solidFill>
              </a:rPr>
              <a:t>);</a:t>
            </a:r>
          </a:p>
          <a:p>
            <a:pPr marL="285750" indent="-285750">
              <a:buBlip>
                <a:blip r:embed="rId3"/>
              </a:buBlip>
            </a:pPr>
            <a:r>
              <a:rPr lang="en-US" sz="1600" dirty="0" smtClean="0">
                <a:solidFill>
                  <a:srgbClr val="FFFFFF"/>
                </a:solidFill>
              </a:rPr>
              <a:t>Review and development of HR </a:t>
            </a:r>
            <a:r>
              <a:rPr lang="en-US" sz="1600" dirty="0">
                <a:solidFill>
                  <a:srgbClr val="FFFFFF"/>
                </a:solidFill>
              </a:rPr>
              <a:t>policies and procedures </a:t>
            </a:r>
            <a:r>
              <a:rPr lang="en-US" sz="1600" dirty="0" smtClean="0">
                <a:solidFill>
                  <a:srgbClr val="FFFFFF"/>
                </a:solidFill>
              </a:rPr>
              <a:t>manual;</a:t>
            </a:r>
          </a:p>
          <a:p>
            <a:pPr marL="285750" indent="-285750">
              <a:buBlip>
                <a:blip r:embed="rId3"/>
              </a:buBlip>
            </a:pPr>
            <a:r>
              <a:rPr lang="en-US" sz="1600" dirty="0">
                <a:solidFill>
                  <a:srgbClr val="FFFFFF"/>
                </a:solidFill>
              </a:rPr>
              <a:t>Executive search including placement of advertisements, collection of CVs, short listing and </a:t>
            </a:r>
            <a:r>
              <a:rPr lang="en-US" sz="1600" dirty="0" smtClean="0">
                <a:solidFill>
                  <a:srgbClr val="FFFFFF"/>
                </a:solidFill>
              </a:rPr>
              <a:t>interviews;</a:t>
            </a:r>
            <a:endParaRPr lang="en-US" sz="1600" dirty="0">
              <a:solidFill>
                <a:srgbClr val="FFFFFF"/>
              </a:solidFill>
            </a:endParaRPr>
          </a:p>
          <a:p>
            <a:pPr marL="285750" indent="-285750">
              <a:buBlip>
                <a:blip r:embed="rId3"/>
              </a:buBlip>
            </a:pPr>
            <a:r>
              <a:rPr lang="en-US" sz="1600" dirty="0" smtClean="0">
                <a:solidFill>
                  <a:srgbClr val="FFFFFF"/>
                </a:solidFill>
              </a:rPr>
              <a:t>Skill match interviews;</a:t>
            </a:r>
          </a:p>
          <a:p>
            <a:pPr marL="285750" indent="-285750">
              <a:buBlip>
                <a:blip r:embed="rId3"/>
              </a:buBlip>
            </a:pPr>
            <a:r>
              <a:rPr lang="en-US" sz="1600" dirty="0">
                <a:solidFill>
                  <a:srgbClr val="FFFFFF"/>
                </a:solidFill>
              </a:rPr>
              <a:t>Employee work load </a:t>
            </a:r>
            <a:r>
              <a:rPr lang="en-US" sz="1600" dirty="0" smtClean="0">
                <a:solidFill>
                  <a:srgbClr val="FFFFFF"/>
                </a:solidFill>
              </a:rPr>
              <a:t>analysis. </a:t>
            </a:r>
            <a:endParaRPr lang="en-US" sz="1600" dirty="0">
              <a:solidFill>
                <a:srgbClr val="FFFFFF"/>
              </a:solidFill>
            </a:endParaRPr>
          </a:p>
          <a:p>
            <a:pPr marL="285750" indent="-285750">
              <a:buBlip>
                <a:blip r:embed="rId3"/>
              </a:buBlip>
            </a:pPr>
            <a:endParaRPr lang="en-US" sz="1600" dirty="0">
              <a:solidFill>
                <a:srgbClr val="FFFFFF"/>
              </a:solidFill>
            </a:endParaRPr>
          </a:p>
          <a:p>
            <a:pPr algn="just"/>
            <a:endParaRPr lang="en-US" dirty="0"/>
          </a:p>
          <a:p>
            <a:pPr algn="just"/>
            <a:r>
              <a:rPr lang="en-US" dirty="0" smtClean="0"/>
              <a:t> </a:t>
            </a:r>
            <a:endParaRPr lang="en-US" dirty="0"/>
          </a:p>
          <a:p>
            <a:pPr algn="just"/>
            <a:endParaRPr lang="en-US" dirty="0" smtClean="0"/>
          </a:p>
          <a:p>
            <a:pPr algn="just"/>
            <a:r>
              <a:rPr lang="en-US" dirty="0" smtClean="0"/>
              <a:t> </a:t>
            </a:r>
            <a:endParaRPr lang="en-US" dirty="0"/>
          </a:p>
        </p:txBody>
      </p:sp>
      <p:sp>
        <p:nvSpPr>
          <p:cNvPr id="11" name="Isosceles Triangle 10"/>
          <p:cNvSpPr/>
          <p:nvPr/>
        </p:nvSpPr>
        <p:spPr>
          <a:xfrm rot="16200000">
            <a:off x="6809518" y="1458655"/>
            <a:ext cx="6850690" cy="3914274"/>
          </a:xfrm>
          <a:prstGeom prst="triangle">
            <a:avLst>
              <a:gd name="adj" fmla="val 51052"/>
            </a:avLst>
          </a:prstGeom>
          <a:solidFill>
            <a:srgbClr val="F52D1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68675" y="1281583"/>
            <a:ext cx="8892892" cy="149484"/>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p:nvSpPr>
        <p:spPr>
          <a:xfrm rot="16200000">
            <a:off x="109550" y="1171937"/>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9938397" y="2296331"/>
            <a:ext cx="2451778" cy="984885"/>
          </a:xfrm>
          <a:prstGeom prst="rect">
            <a:avLst/>
          </a:prstGeom>
          <a:noFill/>
        </p:spPr>
        <p:txBody>
          <a:bodyPr wrap="square" rtlCol="0">
            <a:spAutoFit/>
          </a:bodyPr>
          <a:lstStyle/>
          <a:p>
            <a:pPr algn="just"/>
            <a:r>
              <a:rPr lang="en-US" sz="4000" b="1" dirty="0" smtClean="0">
                <a:solidFill>
                  <a:srgbClr val="C00000"/>
                </a:solidFill>
              </a:rPr>
              <a:t>Advisory</a:t>
            </a:r>
            <a:endParaRPr lang="en-US" sz="4000" b="1" dirty="0">
              <a:solidFill>
                <a:srgbClr val="B40000"/>
              </a:solidFill>
            </a:endParaRPr>
          </a:p>
          <a:p>
            <a:pPr algn="just"/>
            <a:endParaRPr lang="en-US" dirty="0" smtClean="0"/>
          </a:p>
        </p:txBody>
      </p:sp>
      <p:sp>
        <p:nvSpPr>
          <p:cNvPr id="13" name="TextBox 12"/>
          <p:cNvSpPr txBox="1"/>
          <p:nvPr/>
        </p:nvSpPr>
        <p:spPr>
          <a:xfrm>
            <a:off x="9938397" y="2788773"/>
            <a:ext cx="2451778" cy="1077218"/>
          </a:xfrm>
          <a:prstGeom prst="rect">
            <a:avLst/>
          </a:prstGeom>
          <a:noFill/>
        </p:spPr>
        <p:txBody>
          <a:bodyPr wrap="square" rtlCol="0">
            <a:spAutoFit/>
          </a:bodyPr>
          <a:lstStyle/>
          <a:p>
            <a:r>
              <a:rPr lang="en-US" sz="3200" b="1" dirty="0" smtClean="0"/>
              <a:t>People and Talent</a:t>
            </a:r>
            <a:endParaRPr lang="en-US" sz="3200" b="1" dirty="0"/>
          </a:p>
        </p:txBody>
      </p:sp>
      <p:sp>
        <p:nvSpPr>
          <p:cNvPr id="16" name="TextBox 15"/>
          <p:cNvSpPr txBox="1"/>
          <p:nvPr/>
        </p:nvSpPr>
        <p:spPr>
          <a:xfrm>
            <a:off x="166677" y="6475892"/>
            <a:ext cx="740248" cy="307777"/>
          </a:xfrm>
          <a:prstGeom prst="rect">
            <a:avLst/>
          </a:prstGeom>
          <a:noFill/>
        </p:spPr>
        <p:txBody>
          <a:bodyPr wrap="square" rtlCol="0">
            <a:spAutoFit/>
          </a:bodyPr>
          <a:lstStyle/>
          <a:p>
            <a:r>
              <a:rPr lang="en-US" sz="1400" b="1" dirty="0" smtClean="0"/>
              <a:t>21</a:t>
            </a:r>
            <a:endParaRPr lang="en-US" sz="1400" b="1" dirty="0"/>
          </a:p>
        </p:txBody>
      </p:sp>
      <p:cxnSp>
        <p:nvCxnSpPr>
          <p:cNvPr id="17" name="Straight Connector 16"/>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385293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32578" y="1614476"/>
            <a:ext cx="8828989" cy="4911634"/>
          </a:xfrm>
          <a:prstGeom prst="rect">
            <a:avLst/>
          </a:prstGeom>
          <a:solidFill>
            <a:schemeClr val="tx1">
              <a:lumMod val="65000"/>
              <a:lumOff val="35000"/>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08347" y="1610806"/>
            <a:ext cx="8853219" cy="4937760"/>
          </a:xfrm>
          <a:prstGeom prst="rect">
            <a:avLst/>
          </a:prstGeom>
          <a:blipFill dpi="0" rotWithShape="1">
            <a:blip r:embed="rId2" cstate="email">
              <a:alphaModFix amt="20000"/>
              <a:graysc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432577" y="1752653"/>
            <a:ext cx="8828989" cy="4093428"/>
          </a:xfrm>
          <a:prstGeom prst="rect">
            <a:avLst/>
          </a:prstGeom>
          <a:noFill/>
        </p:spPr>
        <p:txBody>
          <a:bodyPr wrap="square" numCol="1" spcCol="457200" rtlCol="0">
            <a:spAutoFit/>
          </a:bodyPr>
          <a:lstStyle/>
          <a:p>
            <a:pPr algn="just"/>
            <a:r>
              <a:rPr lang="en-US" sz="1600" dirty="0">
                <a:solidFill>
                  <a:schemeClr val="bg1"/>
                </a:solidFill>
              </a:rPr>
              <a:t>In a global market that predominantly operates through the conventional financial system, Islamic finance began its journey about 40 years ago. Initially its patronage was limited to the Middle East, where it was conceived. But over the years, Islamic finance has grown progressively and has </a:t>
            </a:r>
            <a:r>
              <a:rPr lang="en-US" sz="1600" dirty="0" smtClean="0">
                <a:solidFill>
                  <a:schemeClr val="bg1"/>
                </a:solidFill>
              </a:rPr>
              <a:t>become a global phenomena with a multi trillion dollar global market. The phenomena of Shariah compliant sources of finance has witnessed a contemporaneous prominence and popularity in the Pakistan market as well. In order to avail the divine succor and blessings in their financial matters, many businesses are making the slow but sure shift to Islamic Modes of financing. Our team of Islamic Financing Advisory at </a:t>
            </a:r>
            <a:r>
              <a:rPr lang="en-US" sz="2000" b="1" dirty="0" smtClean="0">
                <a:solidFill>
                  <a:schemeClr val="bg1"/>
                </a:solidFill>
              </a:rPr>
              <a:t>RA</a:t>
            </a:r>
            <a:r>
              <a:rPr lang="en-US" sz="1600" dirty="0">
                <a:solidFill>
                  <a:schemeClr val="bg1"/>
                </a:solidFill>
              </a:rPr>
              <a:t> </a:t>
            </a:r>
            <a:r>
              <a:rPr lang="en-US" sz="1600" dirty="0" smtClean="0">
                <a:solidFill>
                  <a:schemeClr val="bg1"/>
                </a:solidFill>
              </a:rPr>
              <a:t>helps such businesses by offering the following solutions to their various challenges in this relatively nascent field of finance:</a:t>
            </a:r>
          </a:p>
          <a:p>
            <a:pPr algn="just"/>
            <a:r>
              <a:rPr lang="en-US" sz="1600" dirty="0" smtClean="0">
                <a:solidFill>
                  <a:schemeClr val="bg1"/>
                </a:solidFill>
              </a:rPr>
              <a:t> </a:t>
            </a:r>
            <a:endParaRPr lang="en-US" sz="1600" dirty="0" smtClean="0">
              <a:solidFill>
                <a:srgbClr val="FFFFFF"/>
              </a:solidFill>
            </a:endParaRPr>
          </a:p>
          <a:p>
            <a:pPr marL="285750" indent="-285750">
              <a:buBlip>
                <a:blip r:embed="rId3"/>
              </a:buBlip>
            </a:pPr>
            <a:r>
              <a:rPr lang="en-US" sz="1600" dirty="0" smtClean="0">
                <a:solidFill>
                  <a:srgbClr val="FFFFFF"/>
                </a:solidFill>
              </a:rPr>
              <a:t>Audit and Shariah Compliance Review of Islamic Financial Institutions </a:t>
            </a:r>
          </a:p>
          <a:p>
            <a:pPr marL="285750" indent="-285750">
              <a:buBlip>
                <a:blip r:embed="rId3"/>
              </a:buBlip>
            </a:pPr>
            <a:r>
              <a:rPr lang="en-US" sz="1600" dirty="0" smtClean="0">
                <a:solidFill>
                  <a:srgbClr val="FFFFFF"/>
                </a:solidFill>
              </a:rPr>
              <a:t>Advisory </a:t>
            </a:r>
            <a:r>
              <a:rPr lang="en-US" sz="1600" dirty="0">
                <a:solidFill>
                  <a:srgbClr val="FFFFFF"/>
                </a:solidFill>
              </a:rPr>
              <a:t>on accounting and internal control processes </a:t>
            </a:r>
            <a:r>
              <a:rPr lang="en-US" sz="1600" dirty="0" smtClean="0">
                <a:solidFill>
                  <a:srgbClr val="FFFFFF"/>
                </a:solidFill>
              </a:rPr>
              <a:t>for Islamic Financing products</a:t>
            </a:r>
          </a:p>
          <a:p>
            <a:pPr marL="285750" indent="-285750">
              <a:buBlip>
                <a:blip r:embed="rId3"/>
              </a:buBlip>
            </a:pPr>
            <a:r>
              <a:rPr lang="en-US" sz="1600" dirty="0" smtClean="0">
                <a:solidFill>
                  <a:srgbClr val="FFFFFF"/>
                </a:solidFill>
              </a:rPr>
              <a:t>Review </a:t>
            </a:r>
            <a:r>
              <a:rPr lang="en-US" sz="1600" dirty="0">
                <a:solidFill>
                  <a:srgbClr val="FFFFFF"/>
                </a:solidFill>
              </a:rPr>
              <a:t>of financing agreements for Shariah </a:t>
            </a:r>
            <a:r>
              <a:rPr lang="en-US" sz="1600" dirty="0" smtClean="0">
                <a:solidFill>
                  <a:srgbClr val="FFFFFF"/>
                </a:solidFill>
              </a:rPr>
              <a:t>compliance</a:t>
            </a:r>
          </a:p>
          <a:p>
            <a:pPr marL="285750" indent="-285750">
              <a:buBlip>
                <a:blip r:embed="rId3"/>
              </a:buBlip>
            </a:pPr>
            <a:r>
              <a:rPr lang="en-US" sz="1600" dirty="0" smtClean="0">
                <a:solidFill>
                  <a:srgbClr val="FFFFFF"/>
                </a:solidFill>
              </a:rPr>
              <a:t>Shariah </a:t>
            </a:r>
            <a:r>
              <a:rPr lang="en-US" sz="1600" dirty="0">
                <a:solidFill>
                  <a:srgbClr val="FFFFFF"/>
                </a:solidFill>
              </a:rPr>
              <a:t>compliant financing structures </a:t>
            </a:r>
            <a:r>
              <a:rPr lang="en-US" sz="1600" dirty="0" smtClean="0">
                <a:solidFill>
                  <a:srgbClr val="FFFFFF"/>
                </a:solidFill>
              </a:rPr>
              <a:t> including conversion of conventional financing to shariah compliant modes of financing- </a:t>
            </a:r>
            <a:r>
              <a:rPr lang="en-US" sz="1600" dirty="0">
                <a:solidFill>
                  <a:srgbClr val="FFFFFF"/>
                </a:solidFill>
              </a:rPr>
              <a:t>advisory and </a:t>
            </a:r>
            <a:r>
              <a:rPr lang="en-US" sz="1600" dirty="0" smtClean="0">
                <a:solidFill>
                  <a:srgbClr val="FFFFFF"/>
                </a:solidFill>
              </a:rPr>
              <a:t>assistance</a:t>
            </a:r>
          </a:p>
          <a:p>
            <a:pPr marL="285750" indent="-285750">
              <a:buBlip>
                <a:blip r:embed="rId3"/>
              </a:buBlip>
            </a:pPr>
            <a:endParaRPr lang="en-US" sz="1600" dirty="0" smtClean="0">
              <a:solidFill>
                <a:srgbClr val="FFFFFF"/>
              </a:solidFill>
            </a:endParaRPr>
          </a:p>
        </p:txBody>
      </p:sp>
      <p:sp>
        <p:nvSpPr>
          <p:cNvPr id="11" name="Isosceles Triangle 10"/>
          <p:cNvSpPr/>
          <p:nvPr/>
        </p:nvSpPr>
        <p:spPr>
          <a:xfrm rot="16200000">
            <a:off x="6809518" y="1458655"/>
            <a:ext cx="6850690" cy="3914274"/>
          </a:xfrm>
          <a:prstGeom prst="triangle">
            <a:avLst>
              <a:gd name="adj" fmla="val 51052"/>
            </a:avLst>
          </a:prstGeom>
          <a:solidFill>
            <a:srgbClr val="F52D1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68675" y="1281583"/>
            <a:ext cx="8892892" cy="149484"/>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p:nvSpPr>
        <p:spPr>
          <a:xfrm rot="16200000">
            <a:off x="109550" y="1171937"/>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9938397" y="2296330"/>
            <a:ext cx="2451778" cy="984885"/>
          </a:xfrm>
          <a:prstGeom prst="rect">
            <a:avLst/>
          </a:prstGeom>
          <a:noFill/>
        </p:spPr>
        <p:txBody>
          <a:bodyPr wrap="square" rtlCol="0">
            <a:spAutoFit/>
          </a:bodyPr>
          <a:lstStyle/>
          <a:p>
            <a:pPr algn="just"/>
            <a:r>
              <a:rPr lang="en-US" sz="4000" b="1" dirty="0" smtClean="0">
                <a:solidFill>
                  <a:srgbClr val="C00000"/>
                </a:solidFill>
              </a:rPr>
              <a:t>Advisory</a:t>
            </a:r>
            <a:endParaRPr lang="en-US" sz="4000" b="1" dirty="0">
              <a:solidFill>
                <a:srgbClr val="B40000"/>
              </a:solidFill>
            </a:endParaRPr>
          </a:p>
          <a:p>
            <a:pPr algn="just"/>
            <a:endParaRPr lang="en-US" dirty="0" smtClean="0"/>
          </a:p>
        </p:txBody>
      </p:sp>
      <p:sp>
        <p:nvSpPr>
          <p:cNvPr id="13" name="TextBox 12"/>
          <p:cNvSpPr txBox="1"/>
          <p:nvPr/>
        </p:nvSpPr>
        <p:spPr>
          <a:xfrm>
            <a:off x="9938397" y="2877182"/>
            <a:ext cx="2253603" cy="1077218"/>
          </a:xfrm>
          <a:prstGeom prst="rect">
            <a:avLst/>
          </a:prstGeom>
          <a:noFill/>
        </p:spPr>
        <p:txBody>
          <a:bodyPr wrap="square" rtlCol="0">
            <a:spAutoFit/>
          </a:bodyPr>
          <a:lstStyle/>
          <a:p>
            <a:r>
              <a:rPr lang="en-US" sz="3200" b="1" dirty="0" smtClean="0"/>
              <a:t>Islamic Financing</a:t>
            </a:r>
            <a:endParaRPr lang="en-US" sz="3200" b="1" dirty="0"/>
          </a:p>
        </p:txBody>
      </p:sp>
      <p:sp>
        <p:nvSpPr>
          <p:cNvPr id="16" name="TextBox 15"/>
          <p:cNvSpPr txBox="1"/>
          <p:nvPr/>
        </p:nvSpPr>
        <p:spPr>
          <a:xfrm>
            <a:off x="166677" y="6475892"/>
            <a:ext cx="740248" cy="307777"/>
          </a:xfrm>
          <a:prstGeom prst="rect">
            <a:avLst/>
          </a:prstGeom>
          <a:noFill/>
        </p:spPr>
        <p:txBody>
          <a:bodyPr wrap="square" rtlCol="0">
            <a:spAutoFit/>
          </a:bodyPr>
          <a:lstStyle/>
          <a:p>
            <a:r>
              <a:rPr lang="en-US" sz="1400" b="1" dirty="0" smtClean="0"/>
              <a:t>22</a:t>
            </a:r>
            <a:endParaRPr lang="en-US" sz="1400" b="1" dirty="0"/>
          </a:p>
        </p:txBody>
      </p:sp>
      <p:cxnSp>
        <p:nvCxnSpPr>
          <p:cNvPr id="17" name="Straight Connector 16"/>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69307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11589" y="0"/>
            <a:ext cx="4598125" cy="6858000"/>
          </a:xfrm>
          <a:prstGeom prst="rect">
            <a:avLst/>
          </a:prstGeom>
          <a:solidFill>
            <a:srgbClr val="94C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32578" y="1614475"/>
            <a:ext cx="8828989" cy="4956142"/>
          </a:xfrm>
          <a:prstGeom prst="rect">
            <a:avLst/>
          </a:prstGeom>
          <a:solidFill>
            <a:srgbClr val="F87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32577" y="1625107"/>
            <a:ext cx="8828990" cy="4945510"/>
          </a:xfrm>
          <a:prstGeom prst="rect">
            <a:avLst/>
          </a:prstGeom>
          <a:blipFill dpi="0" rotWithShape="1">
            <a:blip r:embed="rId2">
              <a:alphaModFix amt="25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23915" y="1692041"/>
            <a:ext cx="8320611" cy="4970591"/>
          </a:xfrm>
          <a:prstGeom prst="rect">
            <a:avLst/>
          </a:prstGeom>
          <a:noFill/>
        </p:spPr>
        <p:txBody>
          <a:bodyPr wrap="square" numCol="1" spcCol="274320" rtlCol="0">
            <a:spAutoFit/>
          </a:bodyPr>
          <a:lstStyle/>
          <a:p>
            <a:pPr algn="just"/>
            <a:endParaRPr lang="en-US" sz="600" dirty="0" smtClean="0">
              <a:solidFill>
                <a:srgbClr val="FFFFFF"/>
              </a:solidFill>
            </a:endParaRPr>
          </a:p>
          <a:p>
            <a:pPr algn="just"/>
            <a:r>
              <a:rPr lang="en-US" dirty="0" smtClean="0">
                <a:solidFill>
                  <a:srgbClr val="FFFFFF"/>
                </a:solidFill>
              </a:rPr>
              <a:t>This is an age of a new awakening and increasing consciousness among businesses, of the need to focus on their core activities and divest themselves of their non-core functions and outsource them to parties that specialize in these areas.</a:t>
            </a:r>
          </a:p>
          <a:p>
            <a:pPr algn="just"/>
            <a:endParaRPr lang="en-US" sz="800" dirty="0">
              <a:solidFill>
                <a:srgbClr val="FFFFFF"/>
              </a:solidFill>
            </a:endParaRPr>
          </a:p>
          <a:p>
            <a:pPr algn="just"/>
            <a:r>
              <a:rPr lang="en-US" dirty="0" smtClean="0">
                <a:solidFill>
                  <a:srgbClr val="FFFFFF"/>
                </a:solidFill>
              </a:rPr>
              <a:t>Modern business theory categorizes business processes in the following classes:</a:t>
            </a:r>
          </a:p>
          <a:p>
            <a:pPr algn="just"/>
            <a:endParaRPr lang="en-US" sz="500" dirty="0">
              <a:solidFill>
                <a:srgbClr val="FFFFFF"/>
              </a:solidFill>
            </a:endParaRPr>
          </a:p>
          <a:p>
            <a:pPr marL="285750" indent="-285750">
              <a:buBlip>
                <a:blip r:embed="rId3"/>
              </a:buBlip>
            </a:pPr>
            <a:r>
              <a:rPr lang="en-US" b="1" dirty="0"/>
              <a:t>Core </a:t>
            </a:r>
            <a:r>
              <a:rPr lang="en-US" b="1" dirty="0" smtClean="0"/>
              <a:t>activities</a:t>
            </a:r>
            <a:r>
              <a:rPr lang="en-US" b="1" dirty="0"/>
              <a:t>:</a:t>
            </a:r>
            <a:r>
              <a:rPr lang="en-US" b="1" dirty="0">
                <a:solidFill>
                  <a:srgbClr val="FFFFFF"/>
                </a:solidFill>
              </a:rPr>
              <a:t> </a:t>
            </a:r>
            <a:r>
              <a:rPr lang="en-US" dirty="0">
                <a:solidFill>
                  <a:srgbClr val="FFFFFF"/>
                </a:solidFill>
              </a:rPr>
              <a:t>the </a:t>
            </a:r>
            <a:r>
              <a:rPr lang="en-US" dirty="0" smtClean="0">
                <a:solidFill>
                  <a:srgbClr val="FFFFFF"/>
                </a:solidFill>
              </a:rPr>
              <a:t>essential</a:t>
            </a:r>
            <a:r>
              <a:rPr lang="en-US" dirty="0">
                <a:solidFill>
                  <a:srgbClr val="FFFFFF"/>
                </a:solidFill>
              </a:rPr>
              <a:t>, defining activities of an </a:t>
            </a:r>
            <a:r>
              <a:rPr lang="en-US" dirty="0" smtClean="0">
                <a:solidFill>
                  <a:srgbClr val="FFFFFF"/>
                </a:solidFill>
              </a:rPr>
              <a:t>organization</a:t>
            </a:r>
          </a:p>
          <a:p>
            <a:pPr marL="285750" indent="-285750">
              <a:buBlip>
                <a:blip r:embed="rId3"/>
              </a:buBlip>
            </a:pPr>
            <a:r>
              <a:rPr lang="en-US" b="1" dirty="0"/>
              <a:t>Critical but non-core </a:t>
            </a:r>
            <a:r>
              <a:rPr lang="en-US" b="1" dirty="0" smtClean="0"/>
              <a:t>activities</a:t>
            </a:r>
            <a:r>
              <a:rPr lang="en-US" b="1" dirty="0"/>
              <a:t>:</a:t>
            </a:r>
            <a:r>
              <a:rPr lang="en-US" b="1" dirty="0">
                <a:solidFill>
                  <a:srgbClr val="FFFFFF"/>
                </a:solidFill>
              </a:rPr>
              <a:t> </a:t>
            </a:r>
            <a:r>
              <a:rPr lang="en-US" dirty="0">
                <a:solidFill>
                  <a:srgbClr val="FFFFFF"/>
                </a:solidFill>
              </a:rPr>
              <a:t>if not performed exceptionally well, will place an organization at a competitive disadvantage or even create a risk.</a:t>
            </a:r>
          </a:p>
          <a:p>
            <a:pPr marL="285750" indent="-285750">
              <a:buBlip>
                <a:blip r:embed="rId3"/>
              </a:buBlip>
            </a:pPr>
            <a:r>
              <a:rPr lang="en-US" b="1" dirty="0"/>
              <a:t>Non-core, non-critical </a:t>
            </a:r>
            <a:r>
              <a:rPr lang="en-US" b="1" dirty="0" smtClean="0"/>
              <a:t>activities:</a:t>
            </a:r>
            <a:r>
              <a:rPr lang="en-US" b="1" dirty="0" smtClean="0">
                <a:solidFill>
                  <a:srgbClr val="FFFFFF"/>
                </a:solidFill>
              </a:rPr>
              <a:t> </a:t>
            </a:r>
            <a:r>
              <a:rPr lang="en-US" dirty="0" smtClean="0">
                <a:solidFill>
                  <a:srgbClr val="FFFFFF"/>
                </a:solidFill>
              </a:rPr>
              <a:t>Activities that supply no competitive advantage.</a:t>
            </a:r>
          </a:p>
          <a:p>
            <a:endParaRPr lang="en-US" sz="1000" dirty="0">
              <a:solidFill>
                <a:srgbClr val="FFFFFF"/>
              </a:solidFill>
            </a:endParaRPr>
          </a:p>
          <a:p>
            <a:r>
              <a:rPr lang="en-US" dirty="0" smtClean="0">
                <a:solidFill>
                  <a:srgbClr val="FFFFFF"/>
                </a:solidFill>
              </a:rPr>
              <a:t>While previously these non-core activities were considered simply as being  overhead functions contributing little to the identity or the bottom line of  business, this approach is fast changing as outsourcing these activities helps businesses increase productivity and create a competitive advantage by helping them focus on and channel all their resources on their core business functions. It all ultimately translates into sizeable and substantial gains on the company bottom line. To enable businesses achieve benefits of </a:t>
            </a:r>
            <a:r>
              <a:rPr lang="en-US" dirty="0">
                <a:solidFill>
                  <a:srgbClr val="FFFFFF"/>
                </a:solidFill>
              </a:rPr>
              <a:t>outsourcing </a:t>
            </a:r>
            <a:r>
              <a:rPr lang="en-US" dirty="0" smtClean="0">
                <a:solidFill>
                  <a:srgbClr val="FFFFFF"/>
                </a:solidFill>
              </a:rPr>
              <a:t>their non-core activities, we offer the solutions as described in the following pages. </a:t>
            </a:r>
          </a:p>
        </p:txBody>
      </p:sp>
      <p:sp>
        <p:nvSpPr>
          <p:cNvPr id="18" name="Rectangle 17"/>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68675" y="1281583"/>
            <a:ext cx="8892892" cy="149484"/>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p:nvSpPr>
        <p:spPr>
          <a:xfrm rot="16200000">
            <a:off x="109550" y="1171937"/>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9401231" y="2374708"/>
            <a:ext cx="2790769" cy="2554545"/>
          </a:xfrm>
          <a:prstGeom prst="rect">
            <a:avLst/>
          </a:prstGeom>
          <a:noFill/>
        </p:spPr>
        <p:txBody>
          <a:bodyPr wrap="square" rtlCol="0">
            <a:spAutoFit/>
          </a:bodyPr>
          <a:lstStyle/>
          <a:p>
            <a:pPr algn="just"/>
            <a:r>
              <a:rPr lang="en-US" sz="4000" b="1" dirty="0" smtClean="0">
                <a:solidFill>
                  <a:srgbClr val="C00000"/>
                </a:solidFill>
              </a:rPr>
              <a:t>Business Process Outsourcing (BPO)</a:t>
            </a:r>
            <a:endParaRPr lang="en-US" sz="4000" b="1" dirty="0">
              <a:solidFill>
                <a:srgbClr val="B40000"/>
              </a:solidFill>
            </a:endParaRPr>
          </a:p>
        </p:txBody>
      </p:sp>
      <p:sp>
        <p:nvSpPr>
          <p:cNvPr id="15" name="TextBox 14"/>
          <p:cNvSpPr txBox="1"/>
          <p:nvPr/>
        </p:nvSpPr>
        <p:spPr>
          <a:xfrm>
            <a:off x="166677" y="6475892"/>
            <a:ext cx="740248" cy="307777"/>
          </a:xfrm>
          <a:prstGeom prst="rect">
            <a:avLst/>
          </a:prstGeom>
          <a:noFill/>
        </p:spPr>
        <p:txBody>
          <a:bodyPr wrap="square" rtlCol="0">
            <a:spAutoFit/>
          </a:bodyPr>
          <a:lstStyle/>
          <a:p>
            <a:r>
              <a:rPr lang="en-US" sz="1400" b="1" dirty="0" smtClean="0"/>
              <a:t>23</a:t>
            </a:r>
            <a:endParaRPr lang="en-US" sz="1400" b="1" dirty="0"/>
          </a:p>
        </p:txBody>
      </p:sp>
      <p:cxnSp>
        <p:nvCxnSpPr>
          <p:cNvPr id="16" name="Straight Connector 15"/>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285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11589" y="0"/>
            <a:ext cx="4598125" cy="6858000"/>
          </a:xfrm>
          <a:prstGeom prst="rect">
            <a:avLst/>
          </a:prstGeom>
          <a:solidFill>
            <a:srgbClr val="94C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32578" y="1614475"/>
            <a:ext cx="8828989" cy="5099170"/>
          </a:xfrm>
          <a:prstGeom prst="rect">
            <a:avLst/>
          </a:prstGeom>
          <a:solidFill>
            <a:srgbClr val="F87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32577" y="1625107"/>
            <a:ext cx="8828990" cy="5077906"/>
          </a:xfrm>
          <a:prstGeom prst="rect">
            <a:avLst/>
          </a:prstGeom>
          <a:blipFill dpi="0" rotWithShape="1">
            <a:blip r:embed="rId2">
              <a:alphaModFix amt="20000"/>
              <a:graysc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23915" y="1692041"/>
            <a:ext cx="8320611" cy="5432256"/>
          </a:xfrm>
          <a:prstGeom prst="rect">
            <a:avLst/>
          </a:prstGeom>
          <a:noFill/>
        </p:spPr>
        <p:txBody>
          <a:bodyPr wrap="square" numCol="1" spcCol="274320" rtlCol="0">
            <a:spAutoFit/>
          </a:bodyPr>
          <a:lstStyle/>
          <a:p>
            <a:pPr algn="just"/>
            <a:endParaRPr lang="en-US" sz="600" dirty="0" smtClean="0">
              <a:solidFill>
                <a:srgbClr val="FFFFFF"/>
              </a:solidFill>
            </a:endParaRPr>
          </a:p>
          <a:p>
            <a:pPr algn="just"/>
            <a:r>
              <a:rPr lang="en-US" dirty="0" smtClean="0">
                <a:solidFill>
                  <a:srgbClr val="FFFFFF"/>
                </a:solidFill>
              </a:rPr>
              <a:t>Accurate accounting is a critical business need. </a:t>
            </a:r>
            <a:r>
              <a:rPr lang="en-US" dirty="0">
                <a:solidFill>
                  <a:srgbClr val="FFFFFF"/>
                </a:solidFill>
              </a:rPr>
              <a:t>T</a:t>
            </a:r>
            <a:r>
              <a:rPr lang="en-US" dirty="0" smtClean="0">
                <a:solidFill>
                  <a:srgbClr val="FFFFFF"/>
                </a:solidFill>
              </a:rPr>
              <a:t>he BPO team at </a:t>
            </a:r>
            <a:r>
              <a:rPr lang="en-US" sz="2000" b="1" dirty="0" smtClean="0">
                <a:solidFill>
                  <a:srgbClr val="FFFFFF"/>
                </a:solidFill>
              </a:rPr>
              <a:t>RA</a:t>
            </a:r>
            <a:r>
              <a:rPr lang="en-US" dirty="0" smtClean="0">
                <a:solidFill>
                  <a:srgbClr val="FFFFFF"/>
                </a:solidFill>
              </a:rPr>
              <a:t> makes sure that all your accounting outsourcing needs are met with highest standards of professional excellence. By drawing on our seamlessly integrated latest accounting technology, we help businesses free up their resources from non-core activities thereby enabling growth and promoting business progress. We offer the following solutions  on BPO Accounting services:</a:t>
            </a:r>
            <a:endParaRPr lang="en-US" sz="500" dirty="0">
              <a:solidFill>
                <a:srgbClr val="FFFFFF"/>
              </a:solidFill>
            </a:endParaRPr>
          </a:p>
          <a:p>
            <a:endParaRPr lang="en-US" sz="500" b="1" dirty="0" smtClean="0"/>
          </a:p>
          <a:p>
            <a:pPr marL="285750" indent="-285750">
              <a:buBlip>
                <a:blip r:embed="rId3"/>
              </a:buBlip>
            </a:pPr>
            <a:r>
              <a:rPr lang="en-US" dirty="0">
                <a:solidFill>
                  <a:srgbClr val="FFFFFF"/>
                </a:solidFill>
              </a:rPr>
              <a:t>On-site accounting (On client’s location by deputing our accountant</a:t>
            </a:r>
            <a:r>
              <a:rPr lang="en-US" dirty="0" smtClean="0">
                <a:solidFill>
                  <a:srgbClr val="FFFFFF"/>
                </a:solidFill>
              </a:rPr>
              <a:t>);</a:t>
            </a:r>
          </a:p>
          <a:p>
            <a:pPr marL="285750" indent="-285750">
              <a:buBlip>
                <a:blip r:embed="rId3"/>
              </a:buBlip>
            </a:pPr>
            <a:r>
              <a:rPr lang="en-US" dirty="0" smtClean="0">
                <a:solidFill>
                  <a:srgbClr val="FFFFFF"/>
                </a:solidFill>
              </a:rPr>
              <a:t>Cloud </a:t>
            </a:r>
            <a:r>
              <a:rPr lang="en-US" dirty="0">
                <a:solidFill>
                  <a:srgbClr val="FFFFFF"/>
                </a:solidFill>
              </a:rPr>
              <a:t>accounting </a:t>
            </a:r>
            <a:r>
              <a:rPr lang="en-US" dirty="0" smtClean="0">
                <a:solidFill>
                  <a:srgbClr val="FFFFFF"/>
                </a:solidFill>
              </a:rPr>
              <a:t>services (</a:t>
            </a:r>
            <a:r>
              <a:rPr lang="en-US" dirty="0">
                <a:solidFill>
                  <a:srgbClr val="FFFFFF"/>
                </a:solidFill>
              </a:rPr>
              <a:t>Off-site </a:t>
            </a:r>
            <a:r>
              <a:rPr lang="en-US" dirty="0" smtClean="0">
                <a:solidFill>
                  <a:srgbClr val="FFFFFF"/>
                </a:solidFill>
              </a:rPr>
              <a:t>accounting);</a:t>
            </a:r>
          </a:p>
          <a:p>
            <a:pPr marL="285750" indent="-285750">
              <a:buBlip>
                <a:blip r:embed="rId3"/>
              </a:buBlip>
            </a:pPr>
            <a:r>
              <a:rPr lang="en-US" dirty="0" smtClean="0">
                <a:solidFill>
                  <a:srgbClr val="FFFFFF"/>
                </a:solidFill>
              </a:rPr>
              <a:t>Advice and assistance in selection and implementation of automated accounting solutions;</a:t>
            </a:r>
          </a:p>
          <a:p>
            <a:pPr marL="285750" indent="-285750">
              <a:buBlip>
                <a:blip r:embed="rId3"/>
              </a:buBlip>
            </a:pPr>
            <a:r>
              <a:rPr lang="en-US" dirty="0">
                <a:solidFill>
                  <a:srgbClr val="FFFFFF"/>
                </a:solidFill>
              </a:rPr>
              <a:t>Computerization of manual accounting and record keeping </a:t>
            </a:r>
            <a:r>
              <a:rPr lang="en-US" dirty="0" smtClean="0">
                <a:solidFill>
                  <a:srgbClr val="FFFFFF"/>
                </a:solidFill>
              </a:rPr>
              <a:t>systems;</a:t>
            </a:r>
          </a:p>
          <a:p>
            <a:pPr marL="285750" indent="-285750">
              <a:buBlip>
                <a:blip r:embed="rId3"/>
              </a:buBlip>
            </a:pPr>
            <a:r>
              <a:rPr lang="en-US" dirty="0" smtClean="0">
                <a:solidFill>
                  <a:srgbClr val="FFFFFF"/>
                </a:solidFill>
              </a:rPr>
              <a:t>Advice and opinion on accounting matters; </a:t>
            </a:r>
            <a:endParaRPr lang="en-US" dirty="0">
              <a:solidFill>
                <a:srgbClr val="FFFFFF"/>
              </a:solidFill>
            </a:endParaRPr>
          </a:p>
          <a:p>
            <a:pPr marL="285750" indent="-285750">
              <a:buBlip>
                <a:blip r:embed="rId3"/>
              </a:buBlip>
            </a:pPr>
            <a:r>
              <a:rPr lang="en-US" dirty="0" smtClean="0">
                <a:solidFill>
                  <a:srgbClr val="FFFFFF"/>
                </a:solidFill>
              </a:rPr>
              <a:t>Setting up the chart of accounts keeping in view the business requirements;</a:t>
            </a:r>
          </a:p>
          <a:p>
            <a:pPr marL="285750" indent="-285750">
              <a:buBlip>
                <a:blip r:embed="rId3"/>
              </a:buBlip>
            </a:pPr>
            <a:r>
              <a:rPr lang="en-US" dirty="0">
                <a:solidFill>
                  <a:srgbClr val="FFFFFF"/>
                </a:solidFill>
              </a:rPr>
              <a:t>Preparation of annual and periodic financial statements in accordance with </a:t>
            </a:r>
            <a:r>
              <a:rPr lang="en-US" dirty="0" smtClean="0">
                <a:solidFill>
                  <a:srgbClr val="FFFFFF"/>
                </a:solidFill>
              </a:rPr>
              <a:t>IFRS</a:t>
            </a:r>
          </a:p>
          <a:p>
            <a:pPr marL="285750" indent="-285750">
              <a:buBlip>
                <a:blip r:embed="rId3"/>
              </a:buBlip>
            </a:pPr>
            <a:r>
              <a:rPr lang="en-US" dirty="0">
                <a:solidFill>
                  <a:srgbClr val="FFFFFF"/>
                </a:solidFill>
              </a:rPr>
              <a:t>Designing and establishing a reporting mechanism for management purposes</a:t>
            </a:r>
          </a:p>
          <a:p>
            <a:pPr marL="285750" indent="-285750">
              <a:buBlip>
                <a:blip r:embed="rId3"/>
              </a:buBlip>
            </a:pPr>
            <a:r>
              <a:rPr lang="en-US" dirty="0" smtClean="0">
                <a:solidFill>
                  <a:srgbClr val="FFFFFF"/>
                </a:solidFill>
              </a:rPr>
              <a:t>Accounts </a:t>
            </a:r>
            <a:r>
              <a:rPr lang="en-US" dirty="0">
                <a:solidFill>
                  <a:srgbClr val="FFFFFF"/>
                </a:solidFill>
              </a:rPr>
              <a:t>receivable and payable </a:t>
            </a:r>
            <a:r>
              <a:rPr lang="en-US" dirty="0" smtClean="0">
                <a:solidFill>
                  <a:srgbClr val="FFFFFF"/>
                </a:solidFill>
              </a:rPr>
              <a:t>management</a:t>
            </a:r>
          </a:p>
          <a:p>
            <a:pPr marL="285750" indent="-285750">
              <a:buBlip>
                <a:blip r:embed="rId3"/>
              </a:buBlip>
            </a:pPr>
            <a:r>
              <a:rPr lang="en-US" dirty="0" smtClean="0">
                <a:solidFill>
                  <a:srgbClr val="FFFFFF"/>
                </a:solidFill>
              </a:rPr>
              <a:t>Audit assistance and coordination with auditors</a:t>
            </a:r>
          </a:p>
          <a:p>
            <a:pPr marL="285750" indent="-285750">
              <a:buBlip>
                <a:blip r:embed="rId3"/>
              </a:buBlip>
            </a:pPr>
            <a:endParaRPr lang="en-US" dirty="0" smtClean="0">
              <a:solidFill>
                <a:srgbClr val="FFFFFF"/>
              </a:solidFill>
            </a:endParaRPr>
          </a:p>
          <a:p>
            <a:endParaRPr lang="en-US" sz="1000" dirty="0">
              <a:solidFill>
                <a:srgbClr val="FFFFFF"/>
              </a:solidFill>
            </a:endParaRPr>
          </a:p>
        </p:txBody>
      </p:sp>
      <p:sp>
        <p:nvSpPr>
          <p:cNvPr id="18" name="Rectangle 17"/>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68675" y="1281583"/>
            <a:ext cx="8892892" cy="149484"/>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p:nvSpPr>
        <p:spPr>
          <a:xfrm rot="16200000">
            <a:off x="109550" y="1171937"/>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9654954" y="2565777"/>
            <a:ext cx="2790769" cy="707886"/>
          </a:xfrm>
          <a:prstGeom prst="rect">
            <a:avLst/>
          </a:prstGeom>
          <a:noFill/>
        </p:spPr>
        <p:txBody>
          <a:bodyPr wrap="square" rtlCol="0">
            <a:spAutoFit/>
          </a:bodyPr>
          <a:lstStyle/>
          <a:p>
            <a:pPr algn="just"/>
            <a:r>
              <a:rPr lang="en-US" sz="4000" b="1" dirty="0" smtClean="0">
                <a:solidFill>
                  <a:srgbClr val="C00000"/>
                </a:solidFill>
              </a:rPr>
              <a:t>BPO </a:t>
            </a:r>
          </a:p>
        </p:txBody>
      </p:sp>
      <p:sp>
        <p:nvSpPr>
          <p:cNvPr id="15" name="TextBox 14"/>
          <p:cNvSpPr txBox="1"/>
          <p:nvPr/>
        </p:nvSpPr>
        <p:spPr>
          <a:xfrm>
            <a:off x="9654954" y="3114424"/>
            <a:ext cx="2451778" cy="584775"/>
          </a:xfrm>
          <a:prstGeom prst="rect">
            <a:avLst/>
          </a:prstGeom>
          <a:noFill/>
        </p:spPr>
        <p:txBody>
          <a:bodyPr wrap="square" rtlCol="0">
            <a:spAutoFit/>
          </a:bodyPr>
          <a:lstStyle/>
          <a:p>
            <a:pPr algn="just"/>
            <a:r>
              <a:rPr lang="en-US" sz="3200" b="1" dirty="0" smtClean="0">
                <a:solidFill>
                  <a:schemeClr val="bg1"/>
                </a:solidFill>
              </a:rPr>
              <a:t>Accounting</a:t>
            </a:r>
            <a:endParaRPr lang="en-US" sz="3200" b="1" dirty="0">
              <a:solidFill>
                <a:schemeClr val="bg1"/>
              </a:solidFill>
            </a:endParaRPr>
          </a:p>
        </p:txBody>
      </p:sp>
      <p:sp>
        <p:nvSpPr>
          <p:cNvPr id="16" name="TextBox 15"/>
          <p:cNvSpPr txBox="1"/>
          <p:nvPr/>
        </p:nvSpPr>
        <p:spPr>
          <a:xfrm>
            <a:off x="52306" y="6478045"/>
            <a:ext cx="740248" cy="307777"/>
          </a:xfrm>
          <a:prstGeom prst="rect">
            <a:avLst/>
          </a:prstGeom>
          <a:noFill/>
        </p:spPr>
        <p:txBody>
          <a:bodyPr wrap="square" rtlCol="0">
            <a:spAutoFit/>
          </a:bodyPr>
          <a:lstStyle/>
          <a:p>
            <a:r>
              <a:rPr lang="en-US" sz="1400" b="1" dirty="0" smtClean="0"/>
              <a:t>24</a:t>
            </a:r>
            <a:endParaRPr lang="en-US" sz="1400" b="1" dirty="0"/>
          </a:p>
        </p:txBody>
      </p:sp>
      <p:cxnSp>
        <p:nvCxnSpPr>
          <p:cNvPr id="17" name="Straight Connector 16"/>
          <p:cNvCxnSpPr/>
          <p:nvPr/>
        </p:nvCxnSpPr>
        <p:spPr>
          <a:xfrm>
            <a:off x="121403" y="6750680"/>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90127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11589" y="0"/>
            <a:ext cx="4598125" cy="6858000"/>
          </a:xfrm>
          <a:prstGeom prst="rect">
            <a:avLst/>
          </a:prstGeom>
          <a:solidFill>
            <a:srgbClr val="94CC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432578" y="1614475"/>
            <a:ext cx="8828989" cy="5099170"/>
          </a:xfrm>
          <a:prstGeom prst="rect">
            <a:avLst/>
          </a:prstGeom>
          <a:solidFill>
            <a:srgbClr val="F870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432577" y="1625107"/>
            <a:ext cx="8828990" cy="5077906"/>
          </a:xfrm>
          <a:prstGeom prst="rect">
            <a:avLst/>
          </a:prstGeom>
          <a:blipFill dpi="0" rotWithShape="1">
            <a:blip r:embed="rId2">
              <a:alphaModFix amt="28000"/>
              <a:duotone>
                <a:prstClr val="black"/>
                <a:schemeClr val="tx1">
                  <a:lumMod val="65000"/>
                  <a:lumOff val="35000"/>
                  <a:tint val="45000"/>
                  <a:satMod val="400000"/>
                </a:schemeClr>
              </a:duotone>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23914" y="1692041"/>
            <a:ext cx="8554771" cy="5124480"/>
          </a:xfrm>
          <a:prstGeom prst="rect">
            <a:avLst/>
          </a:prstGeom>
          <a:noFill/>
        </p:spPr>
        <p:txBody>
          <a:bodyPr wrap="square" numCol="1" spcCol="274320" rtlCol="0">
            <a:spAutoFit/>
          </a:bodyPr>
          <a:lstStyle/>
          <a:p>
            <a:pPr algn="just"/>
            <a:endParaRPr lang="en-US" sz="600" dirty="0" smtClean="0">
              <a:solidFill>
                <a:srgbClr val="FFFFFF"/>
              </a:solidFill>
            </a:endParaRPr>
          </a:p>
          <a:p>
            <a:pPr algn="just"/>
            <a:r>
              <a:rPr lang="en-US" dirty="0" smtClean="0">
                <a:solidFill>
                  <a:srgbClr val="FFFFFF"/>
                </a:solidFill>
              </a:rPr>
              <a:t>Payroll is often one of the biggest direct and indirect expenses of many businesses and so constitutes a critical component of the Accounting and Financial management processes of any business. Furthermore, with increasing tax and other regulatory compliances, </a:t>
            </a:r>
            <a:r>
              <a:rPr lang="en-US" dirty="0">
                <a:solidFill>
                  <a:srgbClr val="FFFFFF"/>
                </a:solidFill>
              </a:rPr>
              <a:t>p</a:t>
            </a:r>
            <a:r>
              <a:rPr lang="en-US" dirty="0" smtClean="0">
                <a:solidFill>
                  <a:srgbClr val="FFFFFF"/>
                </a:solidFill>
              </a:rPr>
              <a:t>ayroll calculation and management has become an increasingly complex and cumbersome task requiring a formidable use of Company resources. By offering outsourcing of your payroll function, we help businesses free up critical business resources for renewed focus on core business functions. We offer following services in overall outsource of payroll function:</a:t>
            </a:r>
          </a:p>
          <a:p>
            <a:pPr algn="just"/>
            <a:endParaRPr lang="en-US" sz="500" b="1" dirty="0" smtClean="0"/>
          </a:p>
          <a:p>
            <a:pPr marL="285750" indent="-285750">
              <a:buBlip>
                <a:blip r:embed="rId4"/>
              </a:buBlip>
            </a:pPr>
            <a:r>
              <a:rPr lang="en-US" dirty="0" smtClean="0">
                <a:solidFill>
                  <a:srgbClr val="FFFFFF"/>
                </a:solidFill>
              </a:rPr>
              <a:t>Obtaining NTN for employees not currently holding the same;</a:t>
            </a:r>
          </a:p>
          <a:p>
            <a:pPr marL="285750" indent="-285750">
              <a:buBlip>
                <a:blip r:embed="rId4"/>
              </a:buBlip>
            </a:pPr>
            <a:r>
              <a:rPr lang="en-US" dirty="0" smtClean="0">
                <a:solidFill>
                  <a:srgbClr val="FFFFFF"/>
                </a:solidFill>
              </a:rPr>
              <a:t>Obtaining payroll information from management regarding attendance, deductions and </a:t>
            </a:r>
            <a:r>
              <a:rPr lang="en-US" dirty="0">
                <a:solidFill>
                  <a:srgbClr val="FFFFFF"/>
                </a:solidFill>
              </a:rPr>
              <a:t>c</a:t>
            </a:r>
            <a:r>
              <a:rPr lang="en-US" dirty="0" smtClean="0">
                <a:solidFill>
                  <a:srgbClr val="FFFFFF"/>
                </a:solidFill>
              </a:rPr>
              <a:t>hanges in salaries etc.;</a:t>
            </a:r>
          </a:p>
          <a:p>
            <a:pPr marL="285750" indent="-285750">
              <a:buBlip>
                <a:blip r:embed="rId4"/>
              </a:buBlip>
            </a:pPr>
            <a:r>
              <a:rPr lang="en-US" dirty="0" smtClean="0">
                <a:solidFill>
                  <a:srgbClr val="FFFFFF"/>
                </a:solidFill>
              </a:rPr>
              <a:t>Preparation of monthly payroll and tax computations based on information provided by the management and obtaining management approvals;</a:t>
            </a:r>
          </a:p>
          <a:p>
            <a:pPr marL="285750" indent="-285750">
              <a:buBlip>
                <a:blip r:embed="rId4"/>
              </a:buBlip>
            </a:pPr>
            <a:r>
              <a:rPr lang="en-US" dirty="0" smtClean="0">
                <a:solidFill>
                  <a:srgbClr val="FFFFFF"/>
                </a:solidFill>
              </a:rPr>
              <a:t>Preparation and dispatch of monthly payroll slips to employees;</a:t>
            </a:r>
          </a:p>
          <a:p>
            <a:endParaRPr lang="en-US" dirty="0" smtClean="0">
              <a:solidFill>
                <a:srgbClr val="FFFFFF"/>
              </a:solidFill>
            </a:endParaRPr>
          </a:p>
          <a:p>
            <a:pPr marL="285750" indent="-285750">
              <a:buBlip>
                <a:blip r:embed="rId4"/>
              </a:buBlip>
            </a:pPr>
            <a:endParaRPr lang="en-US" dirty="0" smtClean="0">
              <a:solidFill>
                <a:srgbClr val="FFFFFF"/>
              </a:solidFill>
            </a:endParaRPr>
          </a:p>
          <a:p>
            <a:pPr marL="285750" indent="-285750">
              <a:buBlip>
                <a:blip r:embed="rId4"/>
              </a:buBlip>
            </a:pPr>
            <a:endParaRPr lang="en-US" dirty="0" smtClean="0">
              <a:solidFill>
                <a:srgbClr val="FFFFFF"/>
              </a:solidFill>
            </a:endParaRPr>
          </a:p>
          <a:p>
            <a:endParaRPr lang="en-US" sz="1000" dirty="0">
              <a:solidFill>
                <a:srgbClr val="FFFFFF"/>
              </a:solidFill>
            </a:endParaRPr>
          </a:p>
        </p:txBody>
      </p:sp>
      <p:sp>
        <p:nvSpPr>
          <p:cNvPr id="18" name="Rectangle 17"/>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68675" y="1281583"/>
            <a:ext cx="8892892" cy="149484"/>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p:nvSpPr>
        <p:spPr>
          <a:xfrm rot="16200000">
            <a:off x="109550" y="1171937"/>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9654954" y="2565777"/>
            <a:ext cx="2790769" cy="707886"/>
          </a:xfrm>
          <a:prstGeom prst="rect">
            <a:avLst/>
          </a:prstGeom>
          <a:noFill/>
        </p:spPr>
        <p:txBody>
          <a:bodyPr wrap="square" rtlCol="0">
            <a:spAutoFit/>
          </a:bodyPr>
          <a:lstStyle/>
          <a:p>
            <a:pPr algn="just"/>
            <a:r>
              <a:rPr lang="en-US" sz="4000" b="1" dirty="0" smtClean="0">
                <a:solidFill>
                  <a:srgbClr val="C00000"/>
                </a:solidFill>
              </a:rPr>
              <a:t>BPO </a:t>
            </a:r>
          </a:p>
        </p:txBody>
      </p:sp>
      <p:sp>
        <p:nvSpPr>
          <p:cNvPr id="15" name="TextBox 14"/>
          <p:cNvSpPr txBox="1"/>
          <p:nvPr/>
        </p:nvSpPr>
        <p:spPr>
          <a:xfrm>
            <a:off x="9654954" y="3219802"/>
            <a:ext cx="2451778" cy="1184940"/>
          </a:xfrm>
          <a:prstGeom prst="rect">
            <a:avLst/>
          </a:prstGeom>
          <a:noFill/>
        </p:spPr>
        <p:txBody>
          <a:bodyPr wrap="square" rtlCol="0">
            <a:spAutoFit/>
          </a:bodyPr>
          <a:lstStyle/>
          <a:p>
            <a:pPr algn="just"/>
            <a:r>
              <a:rPr lang="en-US" sz="3200" b="1" dirty="0" smtClean="0">
                <a:solidFill>
                  <a:schemeClr val="bg1"/>
                </a:solidFill>
              </a:rPr>
              <a:t>Payroll Management</a:t>
            </a:r>
            <a:endParaRPr lang="en-US" sz="3200" b="1" dirty="0">
              <a:solidFill>
                <a:schemeClr val="bg1"/>
              </a:solidFill>
            </a:endParaRPr>
          </a:p>
        </p:txBody>
      </p:sp>
      <p:sp>
        <p:nvSpPr>
          <p:cNvPr id="24" name="TextBox 23"/>
          <p:cNvSpPr txBox="1"/>
          <p:nvPr/>
        </p:nvSpPr>
        <p:spPr>
          <a:xfrm>
            <a:off x="52306" y="6478045"/>
            <a:ext cx="740248" cy="307777"/>
          </a:xfrm>
          <a:prstGeom prst="rect">
            <a:avLst/>
          </a:prstGeom>
          <a:noFill/>
        </p:spPr>
        <p:txBody>
          <a:bodyPr wrap="square" rtlCol="0">
            <a:spAutoFit/>
          </a:bodyPr>
          <a:lstStyle/>
          <a:p>
            <a:r>
              <a:rPr lang="en-US" sz="1400" b="1" dirty="0" smtClean="0"/>
              <a:t>25</a:t>
            </a:r>
            <a:endParaRPr lang="en-US" sz="1400" b="1" dirty="0"/>
          </a:p>
        </p:txBody>
      </p:sp>
      <p:cxnSp>
        <p:nvCxnSpPr>
          <p:cNvPr id="25" name="Straight Connector 24"/>
          <p:cNvCxnSpPr/>
          <p:nvPr/>
        </p:nvCxnSpPr>
        <p:spPr>
          <a:xfrm>
            <a:off x="121403" y="6750680"/>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83352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12192000" cy="6858000"/>
          </a:xfrm>
          <a:prstGeom prst="rect">
            <a:avLst/>
          </a:prstGeom>
          <a:blipFill dpi="0" rotWithShape="1">
            <a:blip r:embed="rId2">
              <a:alphaModFix amt="38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Isosceles Triangle 15"/>
          <p:cNvSpPr/>
          <p:nvPr/>
        </p:nvSpPr>
        <p:spPr>
          <a:xfrm rot="16200000">
            <a:off x="6809518" y="1468208"/>
            <a:ext cx="6850690" cy="3914274"/>
          </a:xfrm>
          <a:prstGeom prst="triangle">
            <a:avLst>
              <a:gd name="adj" fmla="val 51052"/>
            </a:avLst>
          </a:prstGeom>
          <a:solidFill>
            <a:srgbClr val="F52D1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rot="19128744">
            <a:off x="7347246" y="1136313"/>
            <a:ext cx="4514933" cy="830997"/>
          </a:xfrm>
          <a:prstGeom prst="rect">
            <a:avLst/>
          </a:prstGeom>
          <a:noFill/>
        </p:spPr>
        <p:txBody>
          <a:bodyPr wrap="square" rtlCol="0">
            <a:spAutoFit/>
          </a:bodyPr>
          <a:lstStyle/>
          <a:p>
            <a:pPr algn="just"/>
            <a:r>
              <a:rPr lang="en-US" sz="4800" b="1" dirty="0" smtClean="0">
                <a:solidFill>
                  <a:srgbClr val="C00000"/>
                </a:solidFill>
              </a:rPr>
              <a:t>OUR PARTNERS</a:t>
            </a:r>
          </a:p>
        </p:txBody>
      </p:sp>
      <p:sp>
        <p:nvSpPr>
          <p:cNvPr id="9" name="TextBox 8"/>
          <p:cNvSpPr txBox="1"/>
          <p:nvPr/>
        </p:nvSpPr>
        <p:spPr>
          <a:xfrm>
            <a:off x="52306" y="6478045"/>
            <a:ext cx="740248" cy="307777"/>
          </a:xfrm>
          <a:prstGeom prst="rect">
            <a:avLst/>
          </a:prstGeom>
          <a:noFill/>
        </p:spPr>
        <p:txBody>
          <a:bodyPr wrap="square" rtlCol="0">
            <a:spAutoFit/>
          </a:bodyPr>
          <a:lstStyle/>
          <a:p>
            <a:r>
              <a:rPr lang="en-US" sz="1400" b="1" dirty="0" smtClean="0"/>
              <a:t>26</a:t>
            </a:r>
            <a:endParaRPr lang="en-US" sz="1400" b="1" dirty="0"/>
          </a:p>
        </p:txBody>
      </p:sp>
      <p:cxnSp>
        <p:nvCxnSpPr>
          <p:cNvPr id="10" name="Straight Connector 9"/>
          <p:cNvCxnSpPr/>
          <p:nvPr/>
        </p:nvCxnSpPr>
        <p:spPr>
          <a:xfrm>
            <a:off x="121403" y="6750680"/>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2224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8097769" y="1812811"/>
            <a:ext cx="3995900" cy="4345752"/>
          </a:xfrm>
          <a:prstGeom prst="rect">
            <a:avLst/>
          </a:prstGeom>
          <a:solidFill>
            <a:srgbClr val="F52D14">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53643" y="1565180"/>
            <a:ext cx="8828989" cy="4911634"/>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575648" y="1565180"/>
            <a:ext cx="8780750" cy="4911634"/>
          </a:xfrm>
          <a:prstGeom prst="rect">
            <a:avLst/>
          </a:prstGeom>
          <a:blipFill dpi="0" rotWithShape="1">
            <a:blip r:embed="rId2" cstate="email">
              <a:alphaModFix amt="30000"/>
              <a:graysc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669401" y="1613582"/>
            <a:ext cx="8554771" cy="4647426"/>
          </a:xfrm>
          <a:prstGeom prst="rect">
            <a:avLst/>
          </a:prstGeom>
          <a:noFill/>
        </p:spPr>
        <p:txBody>
          <a:bodyPr wrap="square" numCol="1" spcCol="274320" rtlCol="0">
            <a:spAutoFit/>
          </a:bodyPr>
          <a:lstStyle/>
          <a:p>
            <a:pPr algn="just"/>
            <a:endParaRPr lang="en-US" sz="600" dirty="0" smtClean="0">
              <a:solidFill>
                <a:srgbClr val="FFFFFF"/>
              </a:solidFill>
            </a:endParaRPr>
          </a:p>
          <a:p>
            <a:pPr algn="just"/>
            <a:r>
              <a:rPr lang="en-US" dirty="0">
                <a:solidFill>
                  <a:srgbClr val="FFFFFF"/>
                </a:solidFill>
              </a:rPr>
              <a:t>Imtiaz Ahmed is an associate member of the Institute of Chartered Accountants of Pakistan, having over 6 years of extensive professional experience </a:t>
            </a:r>
            <a:r>
              <a:rPr lang="en-US" dirty="0" smtClean="0">
                <a:solidFill>
                  <a:srgbClr val="FFFFFF"/>
                </a:solidFill>
              </a:rPr>
              <a:t>across multiple service lines in </a:t>
            </a:r>
            <a:r>
              <a:rPr lang="en-US" dirty="0">
                <a:solidFill>
                  <a:srgbClr val="FFFFFF"/>
                </a:solidFill>
              </a:rPr>
              <a:t>public and private sector </a:t>
            </a:r>
            <a:r>
              <a:rPr lang="en-US" dirty="0" smtClean="0">
                <a:solidFill>
                  <a:srgbClr val="FFFFFF"/>
                </a:solidFill>
              </a:rPr>
              <a:t>in the local as well as the international corporate backdrop.</a:t>
            </a:r>
            <a:endParaRPr lang="en-US" dirty="0">
              <a:solidFill>
                <a:srgbClr val="FFFFFF"/>
              </a:solidFill>
            </a:endParaRPr>
          </a:p>
          <a:p>
            <a:pPr algn="just"/>
            <a:endParaRPr lang="en-US" sz="600" dirty="0" smtClean="0">
              <a:solidFill>
                <a:srgbClr val="FFFFFF"/>
              </a:solidFill>
            </a:endParaRPr>
          </a:p>
          <a:p>
            <a:pPr algn="just"/>
            <a:r>
              <a:rPr lang="en-US" dirty="0" smtClean="0">
                <a:solidFill>
                  <a:srgbClr val="FFFFFF"/>
                </a:solidFill>
              </a:rPr>
              <a:t>Imtiaz </a:t>
            </a:r>
            <a:r>
              <a:rPr lang="en-US" dirty="0">
                <a:solidFill>
                  <a:srgbClr val="FFFFFF"/>
                </a:solidFill>
              </a:rPr>
              <a:t>had been working as Manager Accounts for SCDP (Sindh Capacity Development Project, a project of USAID) contracted to Deloitte Yousuf Adil, </a:t>
            </a:r>
            <a:r>
              <a:rPr lang="en-US" dirty="0" smtClean="0">
                <a:solidFill>
                  <a:srgbClr val="FFFFFF"/>
                </a:solidFill>
              </a:rPr>
              <a:t>Chartered Accountants </a:t>
            </a:r>
            <a:r>
              <a:rPr lang="en-US" dirty="0">
                <a:solidFill>
                  <a:srgbClr val="FFFFFF"/>
                </a:solidFill>
              </a:rPr>
              <a:t>prior to co-founding </a:t>
            </a:r>
            <a:r>
              <a:rPr lang="en-US" sz="2000" b="1" dirty="0" smtClean="0">
                <a:solidFill>
                  <a:srgbClr val="FFFFFF"/>
                </a:solidFill>
              </a:rPr>
              <a:t>RA</a:t>
            </a:r>
            <a:r>
              <a:rPr lang="en-US" dirty="0">
                <a:solidFill>
                  <a:srgbClr val="FFFFFF"/>
                </a:solidFill>
              </a:rPr>
              <a:t>. </a:t>
            </a:r>
            <a:r>
              <a:rPr lang="en-US" dirty="0" smtClean="0">
                <a:solidFill>
                  <a:srgbClr val="FFFFFF"/>
                </a:solidFill>
              </a:rPr>
              <a:t>He brings a considerably comprehensive experience to the Team at </a:t>
            </a:r>
            <a:r>
              <a:rPr lang="en-US" sz="2000" b="1" dirty="0">
                <a:solidFill>
                  <a:srgbClr val="FFFFFF"/>
                </a:solidFill>
              </a:rPr>
              <a:t>RA</a:t>
            </a:r>
            <a:r>
              <a:rPr lang="en-US" dirty="0" smtClean="0">
                <a:solidFill>
                  <a:srgbClr val="FFFFFF"/>
                </a:solidFill>
              </a:rPr>
              <a:t> on account of his prolonged association with Deloitte </a:t>
            </a:r>
            <a:r>
              <a:rPr lang="en-US" dirty="0">
                <a:solidFill>
                  <a:srgbClr val="FFFFFF"/>
                </a:solidFill>
              </a:rPr>
              <a:t>and Grant Thornton </a:t>
            </a:r>
            <a:r>
              <a:rPr lang="en-US" dirty="0" smtClean="0">
                <a:solidFill>
                  <a:srgbClr val="FFFFFF"/>
                </a:solidFill>
              </a:rPr>
              <a:t>in Pakistan. His experience of </a:t>
            </a:r>
            <a:r>
              <a:rPr lang="en-US" dirty="0">
                <a:solidFill>
                  <a:srgbClr val="FFFFFF"/>
                </a:solidFill>
              </a:rPr>
              <a:t>dealing with clients in </a:t>
            </a:r>
            <a:r>
              <a:rPr lang="en-US" dirty="0" smtClean="0">
                <a:solidFill>
                  <a:srgbClr val="FFFFFF"/>
                </a:solidFill>
              </a:rPr>
              <a:t>diverse industries across the spectrum of business activity in Pakistan has helped him develop an in-depth comprehension and appreciation of not only the businesses processes and regulatory and reporting environment of these entities, but  also an incisive understanding of the issues faced by them.</a:t>
            </a:r>
          </a:p>
          <a:p>
            <a:pPr algn="just"/>
            <a:endParaRPr lang="en-US" sz="800" dirty="0">
              <a:solidFill>
                <a:srgbClr val="FFFFFF"/>
              </a:solidFill>
            </a:endParaRPr>
          </a:p>
          <a:p>
            <a:pPr algn="just"/>
            <a:r>
              <a:rPr lang="en-US" dirty="0" smtClean="0">
                <a:solidFill>
                  <a:srgbClr val="FFFFFF"/>
                </a:solidFill>
              </a:rPr>
              <a:t>He is the driving force behind several innovative projects at </a:t>
            </a:r>
            <a:r>
              <a:rPr lang="en-US" sz="2000" b="1" dirty="0" smtClean="0">
                <a:solidFill>
                  <a:srgbClr val="FFFFFF"/>
                </a:solidFill>
              </a:rPr>
              <a:t>RA </a:t>
            </a:r>
            <a:r>
              <a:rPr lang="en-US" dirty="0" smtClean="0">
                <a:solidFill>
                  <a:srgbClr val="FFFFFF"/>
                </a:solidFill>
              </a:rPr>
              <a:t>and brings great dynamism to the team.   </a:t>
            </a:r>
            <a:r>
              <a:rPr lang="en-US" b="1" dirty="0" smtClean="0">
                <a:solidFill>
                  <a:srgbClr val="FFFFFF"/>
                </a:solidFill>
              </a:rPr>
              <a:t> </a:t>
            </a:r>
            <a:r>
              <a:rPr lang="en-US" dirty="0" smtClean="0">
                <a:solidFill>
                  <a:srgbClr val="FFFFFF"/>
                </a:solidFill>
              </a:rPr>
              <a:t>   </a:t>
            </a:r>
            <a:endParaRPr lang="en-US" dirty="0">
              <a:solidFill>
                <a:srgbClr val="FFFFFF"/>
              </a:solidFill>
            </a:endParaRPr>
          </a:p>
        </p:txBody>
      </p:sp>
      <p:sp>
        <p:nvSpPr>
          <p:cNvPr id="18" name="Rectangle 17"/>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9401231" y="4670214"/>
            <a:ext cx="2790769" cy="1077218"/>
          </a:xfrm>
          <a:prstGeom prst="rect">
            <a:avLst/>
          </a:prstGeom>
          <a:noFill/>
        </p:spPr>
        <p:txBody>
          <a:bodyPr wrap="square" rtlCol="0">
            <a:spAutoFit/>
          </a:bodyPr>
          <a:lstStyle/>
          <a:p>
            <a:pPr algn="just"/>
            <a:r>
              <a:rPr lang="en-US" sz="3200" b="1" dirty="0" smtClean="0">
                <a:solidFill>
                  <a:srgbClr val="C00000"/>
                </a:solidFill>
              </a:rPr>
              <a:t>Imtiaz </a:t>
            </a:r>
          </a:p>
          <a:p>
            <a:pPr algn="just"/>
            <a:r>
              <a:rPr lang="en-US" sz="3200" b="1" dirty="0" smtClean="0">
                <a:solidFill>
                  <a:srgbClr val="C00000"/>
                </a:solidFill>
              </a:rPr>
              <a:t>Ahmed</a:t>
            </a:r>
          </a:p>
        </p:txBody>
      </p:sp>
      <p:sp>
        <p:nvSpPr>
          <p:cNvPr id="15" name="TextBox 14"/>
          <p:cNvSpPr txBox="1"/>
          <p:nvPr/>
        </p:nvSpPr>
        <p:spPr>
          <a:xfrm>
            <a:off x="9374997" y="5532859"/>
            <a:ext cx="2451778" cy="523220"/>
          </a:xfrm>
          <a:prstGeom prst="rect">
            <a:avLst/>
          </a:prstGeom>
          <a:noFill/>
        </p:spPr>
        <p:txBody>
          <a:bodyPr wrap="square" rtlCol="0">
            <a:spAutoFit/>
          </a:bodyPr>
          <a:lstStyle/>
          <a:p>
            <a:pPr algn="just"/>
            <a:r>
              <a:rPr lang="en-US" sz="2800" b="1" dirty="0" smtClean="0">
                <a:solidFill>
                  <a:schemeClr val="bg1"/>
                </a:solidFill>
              </a:rPr>
              <a:t>Partner</a:t>
            </a:r>
            <a:endParaRPr lang="en-US" sz="2800" b="1" dirty="0">
              <a:solidFill>
                <a:schemeClr val="bg1"/>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512591" y="1993615"/>
            <a:ext cx="2441692" cy="2676599"/>
          </a:xfrm>
          <a:prstGeom prst="rect">
            <a:avLst/>
          </a:prstGeom>
        </p:spPr>
      </p:pic>
      <p:sp>
        <p:nvSpPr>
          <p:cNvPr id="26" name="Rectangle 25"/>
          <p:cNvSpPr/>
          <p:nvPr/>
        </p:nvSpPr>
        <p:spPr>
          <a:xfrm>
            <a:off x="368674" y="1281583"/>
            <a:ext cx="9013957" cy="149484"/>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ight Triangle 26"/>
          <p:cNvSpPr/>
          <p:nvPr/>
        </p:nvSpPr>
        <p:spPr>
          <a:xfrm rot="16200000">
            <a:off x="109550" y="1171937"/>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166677" y="6475892"/>
            <a:ext cx="740248" cy="307777"/>
          </a:xfrm>
          <a:prstGeom prst="rect">
            <a:avLst/>
          </a:prstGeom>
          <a:noFill/>
        </p:spPr>
        <p:txBody>
          <a:bodyPr wrap="square" rtlCol="0">
            <a:spAutoFit/>
          </a:bodyPr>
          <a:lstStyle/>
          <a:p>
            <a:r>
              <a:rPr lang="en-US" sz="1400" b="1" dirty="0" smtClean="0"/>
              <a:t>27</a:t>
            </a:r>
            <a:endParaRPr lang="en-US" sz="1400" b="1" dirty="0"/>
          </a:p>
        </p:txBody>
      </p:sp>
      <p:cxnSp>
        <p:nvCxnSpPr>
          <p:cNvPr id="23" name="Straight Connector 22"/>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23478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97769" y="1678858"/>
            <a:ext cx="3995900" cy="4661784"/>
          </a:xfrm>
          <a:prstGeom prst="rect">
            <a:avLst/>
          </a:prstGeom>
          <a:solidFill>
            <a:srgbClr val="F52D14">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53643" y="1565180"/>
            <a:ext cx="8828989" cy="4911634"/>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553643" y="1582751"/>
            <a:ext cx="8828988" cy="4911634"/>
          </a:xfrm>
          <a:prstGeom prst="rect">
            <a:avLst/>
          </a:prstGeom>
          <a:blipFill dpi="0" rotWithShape="1">
            <a:blip r:embed="rId2">
              <a:alphaModFix amt="25000"/>
              <a:graysc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75648" y="1505284"/>
            <a:ext cx="8554771" cy="4770537"/>
          </a:xfrm>
          <a:prstGeom prst="rect">
            <a:avLst/>
          </a:prstGeom>
          <a:noFill/>
        </p:spPr>
        <p:txBody>
          <a:bodyPr wrap="square" numCol="1" spcCol="274320" rtlCol="0">
            <a:spAutoFit/>
          </a:bodyPr>
          <a:lstStyle/>
          <a:p>
            <a:pPr algn="just"/>
            <a:endParaRPr lang="en-US" sz="600" dirty="0" smtClean="0">
              <a:solidFill>
                <a:srgbClr val="FFFFFF"/>
              </a:solidFill>
            </a:endParaRPr>
          </a:p>
          <a:p>
            <a:pPr algn="just"/>
            <a:r>
              <a:rPr lang="en-US" dirty="0" smtClean="0">
                <a:solidFill>
                  <a:srgbClr val="FFFFFF"/>
                </a:solidFill>
              </a:rPr>
              <a:t>Farrukh is a co-founder at </a:t>
            </a:r>
            <a:r>
              <a:rPr lang="en-US" sz="2000" b="1" dirty="0" smtClean="0">
                <a:solidFill>
                  <a:srgbClr val="FFFFFF"/>
                </a:solidFill>
              </a:rPr>
              <a:t>RA</a:t>
            </a:r>
            <a:r>
              <a:rPr lang="en-US" dirty="0" smtClean="0">
                <a:solidFill>
                  <a:srgbClr val="FFFFFF"/>
                </a:solidFill>
              </a:rPr>
              <a:t> and brings over six years of extensively diverse professional experience to our Firm.</a:t>
            </a:r>
          </a:p>
          <a:p>
            <a:pPr algn="just"/>
            <a:endParaRPr lang="en-US" sz="900" dirty="0">
              <a:solidFill>
                <a:srgbClr val="FFFFFF"/>
              </a:solidFill>
            </a:endParaRPr>
          </a:p>
          <a:p>
            <a:pPr algn="just"/>
            <a:r>
              <a:rPr lang="en-US" dirty="0" smtClean="0">
                <a:solidFill>
                  <a:srgbClr val="FFFFFF"/>
                </a:solidFill>
              </a:rPr>
              <a:t>An associate member of the Institute of Chartered Accountants of Pakistan, Farrukh obtained his training at EY and went on to work there as an Assurance Manager principally specializing in the financial services sector. Having worked on some of the biggest names in the Financial Services Industry in Pakistan, Farrukh has developed a keen and insightful world view of the corporate sector in Pakistan and has a thorough understanding of the business processes, risk management strategies, corporate governance and regulatory and reporting framework for entities in a wide range of industries.</a:t>
            </a:r>
          </a:p>
          <a:p>
            <a:pPr algn="just"/>
            <a:endParaRPr lang="en-US" sz="900" dirty="0" smtClean="0">
              <a:solidFill>
                <a:srgbClr val="FFFFFF"/>
              </a:solidFill>
            </a:endParaRPr>
          </a:p>
          <a:p>
            <a:pPr algn="just"/>
            <a:r>
              <a:rPr lang="en-US" dirty="0" smtClean="0">
                <a:solidFill>
                  <a:srgbClr val="FFFFFF"/>
                </a:solidFill>
              </a:rPr>
              <a:t>Farrukh’s professional experience spans multiple countries as he has worked extensively for EY office in Bahrain and managed a substantial portion of EY’s client portfolio in Tajikistan. He was also involved in a multi-location assignments in Afghanistan. </a:t>
            </a:r>
          </a:p>
          <a:p>
            <a:pPr algn="just"/>
            <a:endParaRPr lang="en-US" sz="800" dirty="0" smtClean="0">
              <a:solidFill>
                <a:srgbClr val="FFFFFF"/>
              </a:solidFill>
            </a:endParaRPr>
          </a:p>
          <a:p>
            <a:pPr algn="just"/>
            <a:r>
              <a:rPr lang="en-US" dirty="0" smtClean="0">
                <a:solidFill>
                  <a:srgbClr val="FFFFFF"/>
                </a:solidFill>
              </a:rPr>
              <a:t>Helping set the tone of the Firm, he brings boundless energy and impeccable work ethic to the practice. </a:t>
            </a:r>
            <a:endParaRPr lang="en-US" dirty="0">
              <a:solidFill>
                <a:srgbClr val="FFFFFF"/>
              </a:solidFill>
            </a:endParaRPr>
          </a:p>
        </p:txBody>
      </p:sp>
      <p:sp>
        <p:nvSpPr>
          <p:cNvPr id="18" name="Rectangle 17"/>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68674" y="1281583"/>
            <a:ext cx="9013957" cy="149484"/>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p:nvSpPr>
        <p:spPr>
          <a:xfrm rot="16200000">
            <a:off x="109550" y="1171937"/>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9404637" y="4996995"/>
            <a:ext cx="2790769" cy="1077218"/>
          </a:xfrm>
          <a:prstGeom prst="rect">
            <a:avLst/>
          </a:prstGeom>
          <a:noFill/>
        </p:spPr>
        <p:txBody>
          <a:bodyPr wrap="square" rtlCol="0">
            <a:spAutoFit/>
          </a:bodyPr>
          <a:lstStyle/>
          <a:p>
            <a:pPr algn="just"/>
            <a:r>
              <a:rPr lang="en-US" sz="3200" b="1" dirty="0" smtClean="0">
                <a:solidFill>
                  <a:srgbClr val="C00000"/>
                </a:solidFill>
              </a:rPr>
              <a:t>Farrukh Rasheed</a:t>
            </a:r>
          </a:p>
        </p:txBody>
      </p:sp>
      <p:sp>
        <p:nvSpPr>
          <p:cNvPr id="15" name="TextBox 14"/>
          <p:cNvSpPr txBox="1"/>
          <p:nvPr/>
        </p:nvSpPr>
        <p:spPr>
          <a:xfrm>
            <a:off x="9404637" y="5881711"/>
            <a:ext cx="2451778" cy="523220"/>
          </a:xfrm>
          <a:prstGeom prst="rect">
            <a:avLst/>
          </a:prstGeom>
          <a:noFill/>
        </p:spPr>
        <p:txBody>
          <a:bodyPr wrap="square" rtlCol="0">
            <a:spAutoFit/>
          </a:bodyPr>
          <a:lstStyle/>
          <a:p>
            <a:pPr algn="just"/>
            <a:r>
              <a:rPr lang="en-US" sz="2800" b="1" dirty="0" smtClean="0">
                <a:solidFill>
                  <a:schemeClr val="bg1"/>
                </a:solidFill>
              </a:rPr>
              <a:t>Partner</a:t>
            </a:r>
            <a:endParaRPr lang="en-US" sz="2800" b="1" dirty="0">
              <a:solidFill>
                <a:schemeClr val="bg1"/>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87238" y="1883154"/>
            <a:ext cx="2503814" cy="3178130"/>
          </a:xfrm>
          <a:prstGeom prst="rect">
            <a:avLst/>
          </a:prstGeom>
        </p:spPr>
      </p:pic>
      <p:sp>
        <p:nvSpPr>
          <p:cNvPr id="17" name="TextBox 16"/>
          <p:cNvSpPr txBox="1"/>
          <p:nvPr/>
        </p:nvSpPr>
        <p:spPr>
          <a:xfrm>
            <a:off x="166677" y="6475892"/>
            <a:ext cx="740248" cy="307777"/>
          </a:xfrm>
          <a:prstGeom prst="rect">
            <a:avLst/>
          </a:prstGeom>
          <a:noFill/>
        </p:spPr>
        <p:txBody>
          <a:bodyPr wrap="square" rtlCol="0">
            <a:spAutoFit/>
          </a:bodyPr>
          <a:lstStyle/>
          <a:p>
            <a:r>
              <a:rPr lang="en-US" sz="1400" b="1" dirty="0" smtClean="0"/>
              <a:t>28</a:t>
            </a:r>
            <a:endParaRPr lang="en-US" sz="1400" b="1" dirty="0"/>
          </a:p>
        </p:txBody>
      </p:sp>
      <p:cxnSp>
        <p:nvCxnSpPr>
          <p:cNvPr id="24" name="Straight Connector 23"/>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12948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76903" y="0"/>
            <a:ext cx="4315096" cy="6858000"/>
          </a:xfrm>
          <a:prstGeom prst="rect">
            <a:avLst/>
          </a:prstGeom>
          <a:solidFill>
            <a:srgbClr val="F52D14">
              <a:alpha val="3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p:cNvSpPr/>
          <p:nvPr/>
        </p:nvSpPr>
        <p:spPr>
          <a:xfrm>
            <a:off x="553643" y="1565180"/>
            <a:ext cx="8828989" cy="4911634"/>
          </a:xfrm>
          <a:prstGeom prst="rect">
            <a:avLst/>
          </a:prstGeom>
          <a:solidFill>
            <a:schemeClr val="tx1">
              <a:lumMod val="65000"/>
              <a:lumOff val="35000"/>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553643" y="1582751"/>
            <a:ext cx="8828988" cy="4911634"/>
          </a:xfrm>
          <a:prstGeom prst="rect">
            <a:avLst/>
          </a:prstGeom>
          <a:blipFill dpi="0" rotWithShape="1">
            <a:blip r:embed="rId2">
              <a:alphaModFix amt="25000"/>
              <a:grayscl/>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787861" y="1505284"/>
            <a:ext cx="4087791" cy="2200602"/>
          </a:xfrm>
          <a:prstGeom prst="rect">
            <a:avLst/>
          </a:prstGeom>
          <a:noFill/>
        </p:spPr>
        <p:txBody>
          <a:bodyPr wrap="square" numCol="1" spcCol="274320" rtlCol="0">
            <a:spAutoFit/>
          </a:bodyPr>
          <a:lstStyle/>
          <a:p>
            <a:pPr algn="just"/>
            <a:endParaRPr lang="en-US" sz="600" dirty="0" smtClean="0">
              <a:solidFill>
                <a:srgbClr val="FFFFFF"/>
              </a:solidFill>
            </a:endParaRPr>
          </a:p>
          <a:p>
            <a:pPr algn="just"/>
            <a:r>
              <a:rPr lang="en-US" sz="3200" b="1" dirty="0" smtClean="0">
                <a:solidFill>
                  <a:srgbClr val="FFFFFF"/>
                </a:solidFill>
              </a:rPr>
              <a:t>Our Key Contacts</a:t>
            </a:r>
          </a:p>
          <a:p>
            <a:pPr algn="just"/>
            <a:endParaRPr lang="en-US" sz="900" dirty="0" smtClean="0">
              <a:solidFill>
                <a:srgbClr val="FFFFFF"/>
              </a:solidFill>
            </a:endParaRPr>
          </a:p>
          <a:p>
            <a:pPr algn="just"/>
            <a:r>
              <a:rPr lang="en-US" sz="2400" dirty="0" smtClean="0">
                <a:solidFill>
                  <a:srgbClr val="FFFFFF"/>
                </a:solidFill>
              </a:rPr>
              <a:t>Imtiaz Ahmed </a:t>
            </a:r>
          </a:p>
          <a:p>
            <a:pPr algn="just"/>
            <a:r>
              <a:rPr lang="en-US" dirty="0" smtClean="0">
                <a:solidFill>
                  <a:srgbClr val="FFFFFF"/>
                </a:solidFill>
              </a:rPr>
              <a:t>Partner </a:t>
            </a:r>
          </a:p>
          <a:p>
            <a:pPr algn="just"/>
            <a:r>
              <a:rPr lang="en-US" dirty="0" smtClean="0">
                <a:solidFill>
                  <a:srgbClr val="FFFFFF"/>
                </a:solidFill>
              </a:rPr>
              <a:t>Dir: +92 346 2557242</a:t>
            </a:r>
          </a:p>
          <a:p>
            <a:pPr algn="just"/>
            <a:r>
              <a:rPr lang="en-US" dirty="0" smtClean="0">
                <a:solidFill>
                  <a:srgbClr val="FFFFFF"/>
                </a:solidFill>
              </a:rPr>
              <a:t>Email: imtiaz.ahmed@rasnco.com</a:t>
            </a:r>
          </a:p>
          <a:p>
            <a:pPr algn="just"/>
            <a:endParaRPr lang="en-US" sz="900" dirty="0" smtClean="0">
              <a:solidFill>
                <a:srgbClr val="FFFFFF"/>
              </a:solidFill>
            </a:endParaRPr>
          </a:p>
        </p:txBody>
      </p:sp>
      <p:sp>
        <p:nvSpPr>
          <p:cNvPr id="18" name="Rectangle 17"/>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68674" y="1281583"/>
            <a:ext cx="9013957" cy="149484"/>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p:nvSpPr>
        <p:spPr>
          <a:xfrm rot="16200000">
            <a:off x="109550" y="1171937"/>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9539390" y="2880812"/>
            <a:ext cx="2790769" cy="707886"/>
          </a:xfrm>
          <a:prstGeom prst="rect">
            <a:avLst/>
          </a:prstGeom>
          <a:noFill/>
        </p:spPr>
        <p:txBody>
          <a:bodyPr wrap="square" rtlCol="0">
            <a:spAutoFit/>
          </a:bodyPr>
          <a:lstStyle/>
          <a:p>
            <a:pPr algn="just"/>
            <a:r>
              <a:rPr lang="en-US" sz="4000" b="1" dirty="0" smtClean="0">
                <a:solidFill>
                  <a:srgbClr val="C00000"/>
                </a:solidFill>
              </a:rPr>
              <a:t>Contact Us </a:t>
            </a:r>
          </a:p>
        </p:txBody>
      </p:sp>
      <p:sp>
        <p:nvSpPr>
          <p:cNvPr id="17" name="TextBox 16"/>
          <p:cNvSpPr txBox="1"/>
          <p:nvPr/>
        </p:nvSpPr>
        <p:spPr>
          <a:xfrm>
            <a:off x="166677" y="6475892"/>
            <a:ext cx="740248" cy="307777"/>
          </a:xfrm>
          <a:prstGeom prst="rect">
            <a:avLst/>
          </a:prstGeom>
          <a:noFill/>
        </p:spPr>
        <p:txBody>
          <a:bodyPr wrap="square" rtlCol="0">
            <a:spAutoFit/>
          </a:bodyPr>
          <a:lstStyle/>
          <a:p>
            <a:r>
              <a:rPr lang="en-US" sz="1400" b="1" dirty="0" smtClean="0"/>
              <a:t>29</a:t>
            </a:r>
            <a:endParaRPr lang="en-US" sz="1400" b="1" dirty="0"/>
          </a:p>
        </p:txBody>
      </p:sp>
      <p:cxnSp>
        <p:nvCxnSpPr>
          <p:cNvPr id="24" name="Straight Connector 23"/>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294840" y="1490963"/>
            <a:ext cx="4087791" cy="2215991"/>
          </a:xfrm>
          <a:prstGeom prst="rect">
            <a:avLst/>
          </a:prstGeom>
          <a:noFill/>
        </p:spPr>
        <p:txBody>
          <a:bodyPr wrap="square" numCol="1" spcCol="274320" rtlCol="0">
            <a:spAutoFit/>
          </a:bodyPr>
          <a:lstStyle/>
          <a:p>
            <a:pPr algn="just"/>
            <a:endParaRPr lang="en-US" sz="2400" dirty="0" smtClean="0">
              <a:solidFill>
                <a:srgbClr val="FFFFFF"/>
              </a:solidFill>
            </a:endParaRPr>
          </a:p>
          <a:p>
            <a:pPr algn="just"/>
            <a:endParaRPr lang="en-US" sz="2400" dirty="0">
              <a:solidFill>
                <a:srgbClr val="FFFFFF"/>
              </a:solidFill>
            </a:endParaRPr>
          </a:p>
          <a:p>
            <a:pPr algn="just"/>
            <a:endParaRPr lang="en-US" sz="100" dirty="0" smtClean="0">
              <a:solidFill>
                <a:srgbClr val="FFFFFF"/>
              </a:solidFill>
            </a:endParaRPr>
          </a:p>
          <a:p>
            <a:pPr algn="just"/>
            <a:r>
              <a:rPr lang="en-US" sz="2400" dirty="0" smtClean="0">
                <a:solidFill>
                  <a:srgbClr val="FFFFFF"/>
                </a:solidFill>
              </a:rPr>
              <a:t>Farrukh Rasheed</a:t>
            </a:r>
          </a:p>
          <a:p>
            <a:pPr algn="just"/>
            <a:r>
              <a:rPr lang="en-US" dirty="0" smtClean="0">
                <a:solidFill>
                  <a:srgbClr val="FFFFFF"/>
                </a:solidFill>
              </a:rPr>
              <a:t>Partner </a:t>
            </a:r>
          </a:p>
          <a:p>
            <a:pPr algn="just"/>
            <a:r>
              <a:rPr lang="en-US" dirty="0" smtClean="0">
                <a:solidFill>
                  <a:srgbClr val="FFFFFF"/>
                </a:solidFill>
              </a:rPr>
              <a:t>Dir: +92 334 2784009</a:t>
            </a:r>
          </a:p>
          <a:p>
            <a:pPr algn="just"/>
            <a:r>
              <a:rPr lang="en-US" dirty="0" smtClean="0">
                <a:solidFill>
                  <a:srgbClr val="FFFFFF"/>
                </a:solidFill>
              </a:rPr>
              <a:t>Email: farrukh.rasheed@rasnco.com</a:t>
            </a:r>
          </a:p>
          <a:p>
            <a:pPr algn="just"/>
            <a:endParaRPr lang="en-US" sz="900" dirty="0" smtClean="0">
              <a:solidFill>
                <a:srgbClr val="FFFFFF"/>
              </a:solidFill>
            </a:endParaRPr>
          </a:p>
        </p:txBody>
      </p:sp>
      <p:sp>
        <p:nvSpPr>
          <p:cNvPr id="27" name="TextBox 26"/>
          <p:cNvSpPr txBox="1"/>
          <p:nvPr/>
        </p:nvSpPr>
        <p:spPr>
          <a:xfrm>
            <a:off x="782622" y="3730538"/>
            <a:ext cx="4716841" cy="2539157"/>
          </a:xfrm>
          <a:prstGeom prst="rect">
            <a:avLst/>
          </a:prstGeom>
          <a:noFill/>
        </p:spPr>
        <p:txBody>
          <a:bodyPr wrap="square" numCol="1" spcCol="274320" rtlCol="0">
            <a:spAutoFit/>
          </a:bodyPr>
          <a:lstStyle/>
          <a:p>
            <a:pPr algn="just"/>
            <a:r>
              <a:rPr lang="en-US" sz="2400" dirty="0" smtClean="0">
                <a:solidFill>
                  <a:srgbClr val="FFFFFF"/>
                </a:solidFill>
              </a:rPr>
              <a:t>R.A. &amp; Co.</a:t>
            </a:r>
          </a:p>
          <a:p>
            <a:pPr algn="just"/>
            <a:r>
              <a:rPr lang="en-US" dirty="0" smtClean="0">
                <a:solidFill>
                  <a:srgbClr val="FFFFFF"/>
                </a:solidFill>
              </a:rPr>
              <a:t>Chartered Accountants</a:t>
            </a:r>
          </a:p>
          <a:p>
            <a:pPr algn="just"/>
            <a:r>
              <a:rPr lang="en-US" dirty="0">
                <a:solidFill>
                  <a:srgbClr val="FFFFFF"/>
                </a:solidFill>
              </a:rPr>
              <a:t>Suite 410, Portway Trade </a:t>
            </a:r>
            <a:r>
              <a:rPr lang="en-US" dirty="0" smtClean="0">
                <a:solidFill>
                  <a:srgbClr val="FFFFFF"/>
                </a:solidFill>
              </a:rPr>
              <a:t>Centre</a:t>
            </a:r>
          </a:p>
          <a:p>
            <a:pPr algn="just"/>
            <a:r>
              <a:rPr lang="en-US" dirty="0" smtClean="0">
                <a:solidFill>
                  <a:srgbClr val="FFFFFF"/>
                </a:solidFill>
              </a:rPr>
              <a:t>Opposite CDC House</a:t>
            </a:r>
          </a:p>
          <a:p>
            <a:pPr algn="just"/>
            <a:r>
              <a:rPr lang="en-US" dirty="0" smtClean="0">
                <a:solidFill>
                  <a:srgbClr val="FFFFFF"/>
                </a:solidFill>
              </a:rPr>
              <a:t>S.M.C.H.S, Main Shahra-e-Faisal</a:t>
            </a:r>
          </a:p>
          <a:p>
            <a:pPr algn="just"/>
            <a:r>
              <a:rPr lang="en-US" dirty="0" smtClean="0">
                <a:solidFill>
                  <a:srgbClr val="FFFFFF"/>
                </a:solidFill>
              </a:rPr>
              <a:t>Karachi, Pakistan</a:t>
            </a:r>
          </a:p>
          <a:p>
            <a:pPr algn="just"/>
            <a:r>
              <a:rPr lang="en-US" dirty="0">
                <a:solidFill>
                  <a:srgbClr val="FFFFFF"/>
                </a:solidFill>
              </a:rPr>
              <a:t>Dir: +92 </a:t>
            </a:r>
            <a:r>
              <a:rPr lang="en-US" dirty="0" smtClean="0">
                <a:solidFill>
                  <a:srgbClr val="FFFFFF"/>
                </a:solidFill>
              </a:rPr>
              <a:t>21 34324010</a:t>
            </a:r>
            <a:endParaRPr lang="en-US" dirty="0">
              <a:solidFill>
                <a:srgbClr val="FFFFFF"/>
              </a:solidFill>
            </a:endParaRPr>
          </a:p>
          <a:p>
            <a:pPr algn="just"/>
            <a:r>
              <a:rPr lang="en-US" dirty="0">
                <a:solidFill>
                  <a:srgbClr val="FFFFFF"/>
                </a:solidFill>
              </a:rPr>
              <a:t>Email: </a:t>
            </a:r>
            <a:r>
              <a:rPr lang="en-US" dirty="0" smtClean="0">
                <a:solidFill>
                  <a:srgbClr val="FFFFFF"/>
                </a:solidFill>
              </a:rPr>
              <a:t>info@rasnco.com</a:t>
            </a:r>
          </a:p>
          <a:p>
            <a:pPr algn="just"/>
            <a:endParaRPr lang="en-US" sz="900" dirty="0" smtClean="0">
              <a:solidFill>
                <a:srgbClr val="FFFFFF"/>
              </a:solidFill>
            </a:endParaRPr>
          </a:p>
        </p:txBody>
      </p:sp>
    </p:spTree>
    <p:extLst>
      <p:ext uri="{BB962C8B-B14F-4D97-AF65-F5344CB8AC3E}">
        <p14:creationId xmlns:p14="http://schemas.microsoft.com/office/powerpoint/2010/main" val="27976808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16200000">
            <a:off x="5806066" y="479997"/>
            <a:ext cx="6865933" cy="5905934"/>
          </a:xfrm>
          <a:prstGeom prst="rect">
            <a:avLst/>
          </a:prstGeom>
          <a:blipFill dpi="0" rotWithShape="1">
            <a:blip r:embed="rId2">
              <a:alphaModFix amt="50000"/>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61702" y="1243691"/>
            <a:ext cx="5873338" cy="4924425"/>
          </a:xfrm>
          <a:prstGeom prst="rect">
            <a:avLst/>
          </a:prstGeom>
          <a:noFill/>
        </p:spPr>
        <p:txBody>
          <a:bodyPr wrap="square" rtlCol="0">
            <a:spAutoFit/>
          </a:bodyPr>
          <a:lstStyle/>
          <a:p>
            <a:pPr algn="just"/>
            <a:endParaRPr lang="en-US" b="1" dirty="0" smtClean="0">
              <a:solidFill>
                <a:srgbClr val="B40000"/>
              </a:solidFill>
            </a:endParaRPr>
          </a:p>
          <a:p>
            <a:pPr algn="just"/>
            <a:r>
              <a:rPr lang="en-US" sz="4000" b="1" dirty="0" smtClean="0">
                <a:solidFill>
                  <a:srgbClr val="C00000"/>
                </a:solidFill>
              </a:rPr>
              <a:t>The RA Brand</a:t>
            </a:r>
            <a:endParaRPr lang="en-US" sz="4000" b="1" dirty="0">
              <a:solidFill>
                <a:srgbClr val="B40000"/>
              </a:solidFill>
            </a:endParaRPr>
          </a:p>
          <a:p>
            <a:pPr algn="just"/>
            <a:endParaRPr lang="en-US" b="1" dirty="0" smtClean="0">
              <a:solidFill>
                <a:srgbClr val="B40000"/>
              </a:solidFill>
            </a:endParaRPr>
          </a:p>
          <a:p>
            <a:pPr algn="just"/>
            <a:r>
              <a:rPr lang="en-US" sz="2000" b="1" dirty="0" smtClean="0">
                <a:solidFill>
                  <a:srgbClr val="B40000"/>
                </a:solidFill>
              </a:rPr>
              <a:t>RA</a:t>
            </a:r>
            <a:r>
              <a:rPr lang="en-US" sz="2000" dirty="0" smtClean="0"/>
              <a:t> is an emerging brand on the landscape of professional services Firms in Pakistan. Holding the prestigious registration with the Institute of Chartered Accountants of Pakistan, </a:t>
            </a:r>
            <a:r>
              <a:rPr lang="en-US" sz="2000" b="1" dirty="0" smtClean="0">
                <a:solidFill>
                  <a:srgbClr val="B40000"/>
                </a:solidFill>
              </a:rPr>
              <a:t>RA</a:t>
            </a:r>
            <a:r>
              <a:rPr lang="en-US" sz="2000" dirty="0" smtClean="0">
                <a:solidFill>
                  <a:srgbClr val="B40000"/>
                </a:solidFill>
              </a:rPr>
              <a:t> </a:t>
            </a:r>
            <a:r>
              <a:rPr lang="en-US" sz="2000" dirty="0" smtClean="0"/>
              <a:t>is a fast growing practice with a progressively increasing outreach. </a:t>
            </a:r>
          </a:p>
          <a:p>
            <a:pPr algn="just"/>
            <a:endParaRPr lang="en-US" sz="2000" dirty="0" smtClean="0"/>
          </a:p>
          <a:p>
            <a:pPr algn="just"/>
            <a:r>
              <a:rPr lang="en-US" sz="2000" dirty="0" smtClean="0"/>
              <a:t>Offering world class professionalism combined with a deep understanding of and insight into the local challenges and opportunities, </a:t>
            </a:r>
            <a:r>
              <a:rPr lang="en-US" sz="2000" b="1" dirty="0" smtClean="0">
                <a:solidFill>
                  <a:srgbClr val="B40000"/>
                </a:solidFill>
              </a:rPr>
              <a:t>RA </a:t>
            </a:r>
            <a:r>
              <a:rPr lang="en-US" sz="2000" dirty="0" smtClean="0"/>
              <a:t>principally </a:t>
            </a:r>
            <a:r>
              <a:rPr lang="en-US" sz="2000" dirty="0"/>
              <a:t>draws its strength from the vision and innovativeness of its founders and team members</a:t>
            </a:r>
            <a:r>
              <a:rPr lang="en-US" sz="2000" dirty="0" smtClean="0"/>
              <a:t>.</a:t>
            </a:r>
          </a:p>
          <a:p>
            <a:pPr algn="just"/>
            <a:endParaRPr lang="en-US" dirty="0"/>
          </a:p>
        </p:txBody>
      </p:sp>
      <p:sp>
        <p:nvSpPr>
          <p:cNvPr id="18" name="Rectangle 17"/>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68675" y="1281581"/>
            <a:ext cx="5917390" cy="149485"/>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p:nvSpPr>
        <p:spPr>
          <a:xfrm rot="16200000">
            <a:off x="109550" y="1171937"/>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66677" y="6475892"/>
            <a:ext cx="740248" cy="307777"/>
          </a:xfrm>
          <a:prstGeom prst="rect">
            <a:avLst/>
          </a:prstGeom>
          <a:noFill/>
        </p:spPr>
        <p:txBody>
          <a:bodyPr wrap="square" rtlCol="0">
            <a:spAutoFit/>
          </a:bodyPr>
          <a:lstStyle/>
          <a:p>
            <a:r>
              <a:rPr lang="en-US" sz="1400" b="1" dirty="0"/>
              <a:t>3</a:t>
            </a:r>
          </a:p>
        </p:txBody>
      </p:sp>
      <p:cxnSp>
        <p:nvCxnSpPr>
          <p:cNvPr id="8" name="Straight Connector 7"/>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rot="16200000">
            <a:off x="3385065" y="2391165"/>
            <a:ext cx="7114286" cy="1600438"/>
          </a:xfrm>
          <a:prstGeom prst="rect">
            <a:avLst/>
          </a:prstGeom>
          <a:noFill/>
        </p:spPr>
        <p:txBody>
          <a:bodyPr wrap="square" rtlCol="0">
            <a:spAutoFit/>
          </a:bodyPr>
          <a:lstStyle/>
          <a:p>
            <a:r>
              <a:rPr lang="en-US" sz="8000" dirty="0" smtClean="0">
                <a:solidFill>
                  <a:srgbClr val="E60000"/>
                </a:solidFill>
                <a:latin typeface="Brush Script MT" panose="03060802040406070304" pitchFamily="66" charset="0"/>
              </a:rPr>
              <a:t>Promoting </a:t>
            </a:r>
            <a:r>
              <a:rPr lang="en-US" sz="8000" dirty="0">
                <a:solidFill>
                  <a:srgbClr val="E60000"/>
                </a:solidFill>
                <a:latin typeface="Brush Script MT" panose="03060802040406070304" pitchFamily="66" charset="0"/>
              </a:rPr>
              <a:t>Progress</a:t>
            </a:r>
          </a:p>
          <a:p>
            <a:endParaRPr lang="en-US" dirty="0"/>
          </a:p>
        </p:txBody>
      </p:sp>
    </p:spTree>
    <p:extLst>
      <p:ext uri="{BB962C8B-B14F-4D97-AF65-F5344CB8AC3E}">
        <p14:creationId xmlns:p14="http://schemas.microsoft.com/office/powerpoint/2010/main" val="38676203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rot="2160000">
            <a:off x="10684392" y="420632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11174882" y="470469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10871897" y="434817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11078870" y="449002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604454" y="5367937"/>
            <a:ext cx="11440379" cy="149484"/>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p:nvSpPr>
        <p:spPr>
          <a:xfrm rot="16200000">
            <a:off x="345324" y="5258291"/>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166677" y="6475892"/>
            <a:ext cx="740248" cy="307777"/>
          </a:xfrm>
          <a:prstGeom prst="rect">
            <a:avLst/>
          </a:prstGeom>
          <a:noFill/>
        </p:spPr>
        <p:txBody>
          <a:bodyPr wrap="square" rtlCol="0">
            <a:spAutoFit/>
          </a:bodyPr>
          <a:lstStyle/>
          <a:p>
            <a:r>
              <a:rPr lang="en-US" sz="1400" b="1" dirty="0" smtClean="0"/>
              <a:t>30</a:t>
            </a:r>
            <a:endParaRPr lang="en-US" sz="1400" b="1" dirty="0"/>
          </a:p>
        </p:txBody>
      </p:sp>
      <p:cxnSp>
        <p:nvCxnSpPr>
          <p:cNvPr id="24" name="Straight Connector 23"/>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66677" y="5552562"/>
            <a:ext cx="11809059" cy="923330"/>
          </a:xfrm>
          <a:prstGeom prst="rect">
            <a:avLst/>
          </a:prstGeom>
          <a:noFill/>
        </p:spPr>
        <p:txBody>
          <a:bodyPr wrap="square" rtlCol="0">
            <a:spAutoFit/>
          </a:bodyPr>
          <a:lstStyle/>
          <a:p>
            <a:pPr algn="just"/>
            <a:r>
              <a:rPr lang="en-US" dirty="0"/>
              <a:t>This Firm’s Profile is correct to the best of our knowledge and belief at the time of compilation. As a general guide, it only seeks to provide information in a summary form about us and our range of service offerings. Specific professional advice be sought before any action is initiated.</a:t>
            </a:r>
          </a:p>
        </p:txBody>
      </p:sp>
    </p:spTree>
    <p:extLst>
      <p:ext uri="{BB962C8B-B14F-4D97-AF65-F5344CB8AC3E}">
        <p14:creationId xmlns:p14="http://schemas.microsoft.com/office/powerpoint/2010/main" val="15973222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duotone>
              <a:schemeClr val="accent1">
                <a:shade val="45000"/>
                <a:satMod val="135000"/>
              </a:schemeClr>
              <a:prstClr val="white"/>
            </a:duotone>
            <a:extLst>
              <a:ext uri="{BEBA8EAE-BF5A-486C-A8C5-ECC9F3942E4B}">
                <a14:imgProps xmlns:a14="http://schemas.microsoft.com/office/drawing/2010/main">
                  <a14:imgLayer r:embed="rId3">
                    <a14:imgEffect>
                      <a14:artisticGlowDiffused/>
                    </a14:imgEffect>
                  </a14:imgLayer>
                </a14:imgProps>
              </a:ext>
              <a:ext uri="{28A0092B-C50C-407E-A947-70E740481C1C}">
                <a14:useLocalDpi xmlns:a14="http://schemas.microsoft.com/office/drawing/2010/main"/>
              </a:ext>
            </a:extLst>
          </a:blip>
          <a:stretch>
            <a:fillRect/>
          </a:stretch>
        </p:blipFill>
        <p:spPr>
          <a:xfrm>
            <a:off x="-36394" y="0"/>
            <a:ext cx="12228394" cy="6858000"/>
          </a:xfrm>
          <a:prstGeom prst="rect">
            <a:avLst/>
          </a:prstGeom>
        </p:spPr>
      </p:pic>
      <p:sp>
        <p:nvSpPr>
          <p:cNvPr id="4" name="TextBox 3"/>
          <p:cNvSpPr txBox="1"/>
          <p:nvPr/>
        </p:nvSpPr>
        <p:spPr>
          <a:xfrm>
            <a:off x="970127" y="2417392"/>
            <a:ext cx="4352975" cy="4524315"/>
          </a:xfrm>
          <a:prstGeom prst="rect">
            <a:avLst/>
          </a:prstGeom>
          <a:noFill/>
        </p:spPr>
        <p:txBody>
          <a:bodyPr wrap="square" rtlCol="0">
            <a:spAutoFit/>
          </a:bodyPr>
          <a:lstStyle/>
          <a:p>
            <a:pPr algn="just"/>
            <a:r>
              <a:rPr lang="en-US" sz="2400" b="1" dirty="0"/>
              <a:t>Our vision is to be a Pakistan based internationally recognized brand representing the highest standard of value for client, professional excellence and integrity.  We will achieve our vision by recruitment and long term mentorship of high quality professional staff and by a global outreach of like minded professionals. </a:t>
            </a:r>
          </a:p>
          <a:p>
            <a:endParaRPr lang="en-US" sz="2400" dirty="0"/>
          </a:p>
        </p:txBody>
      </p:sp>
      <p:sp>
        <p:nvSpPr>
          <p:cNvPr id="3" name="TextBox 2"/>
          <p:cNvSpPr txBox="1"/>
          <p:nvPr/>
        </p:nvSpPr>
        <p:spPr>
          <a:xfrm>
            <a:off x="970127" y="1421758"/>
            <a:ext cx="6505303" cy="830997"/>
          </a:xfrm>
          <a:prstGeom prst="rect">
            <a:avLst/>
          </a:prstGeom>
          <a:noFill/>
        </p:spPr>
        <p:txBody>
          <a:bodyPr wrap="square" rtlCol="0">
            <a:spAutoFit/>
          </a:bodyPr>
          <a:lstStyle/>
          <a:p>
            <a:r>
              <a:rPr lang="en-US" sz="4800" b="1" dirty="0" smtClean="0">
                <a:solidFill>
                  <a:srgbClr val="B40000"/>
                </a:solidFill>
              </a:rPr>
              <a:t>RA</a:t>
            </a:r>
            <a:r>
              <a:rPr lang="en-US" sz="4800" b="1" dirty="0" smtClean="0"/>
              <a:t> Vision</a:t>
            </a:r>
            <a:endParaRPr lang="en-US" sz="4800" b="1" dirty="0"/>
          </a:p>
        </p:txBody>
      </p:sp>
      <p:sp>
        <p:nvSpPr>
          <p:cNvPr id="8" name="TextBox 7"/>
          <p:cNvSpPr txBox="1"/>
          <p:nvPr/>
        </p:nvSpPr>
        <p:spPr>
          <a:xfrm>
            <a:off x="6818044" y="1393423"/>
            <a:ext cx="6505303" cy="923330"/>
          </a:xfrm>
          <a:prstGeom prst="rect">
            <a:avLst/>
          </a:prstGeom>
          <a:noFill/>
        </p:spPr>
        <p:txBody>
          <a:bodyPr wrap="square" rtlCol="0">
            <a:spAutoFit/>
          </a:bodyPr>
          <a:lstStyle/>
          <a:p>
            <a:r>
              <a:rPr lang="en-US" sz="5400" b="1" dirty="0" smtClean="0">
                <a:solidFill>
                  <a:srgbClr val="B40000"/>
                </a:solidFill>
              </a:rPr>
              <a:t>RA</a:t>
            </a:r>
            <a:r>
              <a:rPr lang="en-US" sz="5400" b="1" dirty="0" smtClean="0"/>
              <a:t> Values</a:t>
            </a:r>
            <a:endParaRPr lang="en-US" sz="5400" b="1" dirty="0"/>
          </a:p>
        </p:txBody>
      </p:sp>
      <p:sp>
        <p:nvSpPr>
          <p:cNvPr id="10" name="TextBox 9"/>
          <p:cNvSpPr txBox="1"/>
          <p:nvPr/>
        </p:nvSpPr>
        <p:spPr>
          <a:xfrm>
            <a:off x="6818044" y="2316753"/>
            <a:ext cx="4506848" cy="3539430"/>
          </a:xfrm>
          <a:prstGeom prst="rect">
            <a:avLst/>
          </a:prstGeom>
          <a:noFill/>
        </p:spPr>
        <p:txBody>
          <a:bodyPr wrap="square" rtlCol="0">
            <a:spAutoFit/>
          </a:bodyPr>
          <a:lstStyle/>
          <a:p>
            <a:r>
              <a:rPr lang="en-US" sz="3200" b="1" dirty="0"/>
              <a:t>Creating value for client</a:t>
            </a:r>
          </a:p>
          <a:p>
            <a:endParaRPr lang="en-US" sz="3200" b="1" dirty="0"/>
          </a:p>
          <a:p>
            <a:r>
              <a:rPr lang="en-US" sz="3200" b="1" dirty="0"/>
              <a:t>Professionalism</a:t>
            </a:r>
          </a:p>
          <a:p>
            <a:endParaRPr lang="en-US" sz="3200" b="1" dirty="0"/>
          </a:p>
          <a:p>
            <a:r>
              <a:rPr lang="en-US" sz="3200" b="1" dirty="0"/>
              <a:t>Trust &amp; Mentorship</a:t>
            </a:r>
          </a:p>
          <a:p>
            <a:endParaRPr lang="en-US" sz="3200" b="1" dirty="0"/>
          </a:p>
          <a:p>
            <a:r>
              <a:rPr lang="en-US" sz="3200" b="1" dirty="0"/>
              <a:t>Growth</a:t>
            </a:r>
          </a:p>
        </p:txBody>
      </p:sp>
      <p:sp>
        <p:nvSpPr>
          <p:cNvPr id="11" name="Rectangle 10"/>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13" name="Rectangle 12"/>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166677" y="6475892"/>
            <a:ext cx="740248" cy="307777"/>
          </a:xfrm>
          <a:prstGeom prst="rect">
            <a:avLst/>
          </a:prstGeom>
          <a:noFill/>
        </p:spPr>
        <p:txBody>
          <a:bodyPr wrap="square" rtlCol="0">
            <a:spAutoFit/>
          </a:bodyPr>
          <a:lstStyle/>
          <a:p>
            <a:r>
              <a:rPr lang="en-US" sz="1400" b="1" dirty="0"/>
              <a:t>4</a:t>
            </a:r>
          </a:p>
        </p:txBody>
      </p:sp>
      <p:cxnSp>
        <p:nvCxnSpPr>
          <p:cNvPr id="18" name="Straight Connector 17"/>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2155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482960" y="-7310"/>
            <a:ext cx="6709040" cy="6865310"/>
          </a:xfrm>
          <a:prstGeom prst="rect">
            <a:avLst/>
          </a:prstGeom>
          <a:blipFill dpi="0" rotWithShape="1">
            <a:blip r:embed="rId2">
              <a:alphaModFix amt="42000"/>
              <a:duotone>
                <a:schemeClr val="accent1">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81170" y="1565180"/>
            <a:ext cx="5301789" cy="5016758"/>
          </a:xfrm>
          <a:prstGeom prst="rect">
            <a:avLst/>
          </a:prstGeom>
          <a:noFill/>
        </p:spPr>
        <p:txBody>
          <a:bodyPr wrap="square" rtlCol="0">
            <a:spAutoFit/>
          </a:bodyPr>
          <a:lstStyle/>
          <a:p>
            <a:pPr algn="just"/>
            <a:r>
              <a:rPr lang="en-US" sz="2000" dirty="0" smtClean="0"/>
              <a:t>Our thoroughly professional, diverse and dedicated team at </a:t>
            </a:r>
            <a:r>
              <a:rPr lang="en-US" sz="2000" b="1" dirty="0" smtClean="0">
                <a:solidFill>
                  <a:srgbClr val="B40000"/>
                </a:solidFill>
              </a:rPr>
              <a:t>RA</a:t>
            </a:r>
            <a:r>
              <a:rPr lang="en-US" sz="2000" dirty="0"/>
              <a:t> </a:t>
            </a:r>
            <a:r>
              <a:rPr lang="en-US" sz="2000" dirty="0" smtClean="0"/>
              <a:t>works ceaselessly to ensure creation of outstanding value for our clients as well as the markets in which we operate. Our professionals team up under the common unifying force of a collaborative culture deeply ingrained in incomparable value creation for our clients. </a:t>
            </a:r>
          </a:p>
          <a:p>
            <a:pPr algn="just"/>
            <a:endParaRPr lang="en-US" sz="2000" dirty="0" smtClean="0"/>
          </a:p>
          <a:p>
            <a:pPr algn="just"/>
            <a:r>
              <a:rPr lang="en-US" sz="2000" dirty="0" smtClean="0"/>
              <a:t>Our business is </a:t>
            </a:r>
            <a:r>
              <a:rPr lang="en-US" sz="2000" dirty="0"/>
              <a:t>a people business and personal relationships are core to what makes </a:t>
            </a:r>
            <a:r>
              <a:rPr lang="en-US" sz="2000" b="1" dirty="0" smtClean="0">
                <a:solidFill>
                  <a:srgbClr val="B40000"/>
                </a:solidFill>
              </a:rPr>
              <a:t>RA </a:t>
            </a:r>
            <a:r>
              <a:rPr lang="en-US" sz="2000" dirty="0" smtClean="0"/>
              <a:t>unique. We develop  and maintain strong relationships with our clients by becoming their trusted financial advisors and partners offering advice that is pragmatic, innovative and commercially sound and viable.</a:t>
            </a:r>
          </a:p>
        </p:txBody>
      </p:sp>
      <p:sp>
        <p:nvSpPr>
          <p:cNvPr id="11" name="Isosceles Triangle 10"/>
          <p:cNvSpPr/>
          <p:nvPr/>
        </p:nvSpPr>
        <p:spPr>
          <a:xfrm rot="16200000">
            <a:off x="6809518" y="1460898"/>
            <a:ext cx="6850690" cy="3914274"/>
          </a:xfrm>
          <a:prstGeom prst="triangle">
            <a:avLst>
              <a:gd name="adj" fmla="val 51052"/>
            </a:avLst>
          </a:prstGeom>
          <a:solidFill>
            <a:srgbClr val="F52D1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68675" y="1281583"/>
            <a:ext cx="5117722" cy="149484"/>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p:nvSpPr>
        <p:spPr>
          <a:xfrm rot="16200000">
            <a:off x="109550" y="1171937"/>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rot="19240866">
            <a:off x="7395314" y="1452939"/>
            <a:ext cx="4506848" cy="584775"/>
          </a:xfrm>
          <a:prstGeom prst="rect">
            <a:avLst/>
          </a:prstGeom>
          <a:noFill/>
        </p:spPr>
        <p:txBody>
          <a:bodyPr wrap="square" rtlCol="0">
            <a:spAutoFit/>
          </a:bodyPr>
          <a:lstStyle/>
          <a:p>
            <a:r>
              <a:rPr lang="en-US" sz="3200" b="1" dirty="0">
                <a:solidFill>
                  <a:srgbClr val="B40000"/>
                </a:solidFill>
              </a:rPr>
              <a:t>Creating value for </a:t>
            </a:r>
            <a:r>
              <a:rPr lang="en-US" sz="3200" b="1" dirty="0" smtClean="0">
                <a:solidFill>
                  <a:srgbClr val="B40000"/>
                </a:solidFill>
              </a:rPr>
              <a:t>client</a:t>
            </a:r>
            <a:endParaRPr lang="en-US" sz="3200" b="1" dirty="0">
              <a:solidFill>
                <a:srgbClr val="B40000"/>
              </a:solidFill>
            </a:endParaRPr>
          </a:p>
        </p:txBody>
      </p:sp>
      <p:sp>
        <p:nvSpPr>
          <p:cNvPr id="15" name="TextBox 14"/>
          <p:cNvSpPr txBox="1"/>
          <p:nvPr/>
        </p:nvSpPr>
        <p:spPr>
          <a:xfrm>
            <a:off x="166677" y="6475892"/>
            <a:ext cx="740248" cy="307777"/>
          </a:xfrm>
          <a:prstGeom prst="rect">
            <a:avLst/>
          </a:prstGeom>
          <a:noFill/>
        </p:spPr>
        <p:txBody>
          <a:bodyPr wrap="square" rtlCol="0">
            <a:spAutoFit/>
          </a:bodyPr>
          <a:lstStyle/>
          <a:p>
            <a:r>
              <a:rPr lang="en-US" sz="1400" b="1" dirty="0"/>
              <a:t>5</a:t>
            </a:r>
          </a:p>
        </p:txBody>
      </p:sp>
      <p:cxnSp>
        <p:nvCxnSpPr>
          <p:cNvPr id="16" name="Straight Connector 15"/>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18231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482959" y="-7311"/>
            <a:ext cx="6709041" cy="6865311"/>
          </a:xfrm>
          <a:prstGeom prst="rect">
            <a:avLst/>
          </a:prstGeom>
          <a:blipFill dpi="0" rotWithShape="1">
            <a:blip r:embed="rId2">
              <a:alphaModFix amt="45000"/>
              <a:graysc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81170" y="1565180"/>
            <a:ext cx="5301789" cy="4708981"/>
          </a:xfrm>
          <a:prstGeom prst="rect">
            <a:avLst/>
          </a:prstGeom>
          <a:noFill/>
        </p:spPr>
        <p:txBody>
          <a:bodyPr wrap="square" rtlCol="0">
            <a:spAutoFit/>
          </a:bodyPr>
          <a:lstStyle/>
          <a:p>
            <a:pPr algn="just"/>
            <a:r>
              <a:rPr lang="en-US" sz="2000" dirty="0" smtClean="0"/>
              <a:t>Professionalism of the highest standard defines the way in which we perform all our activities here at </a:t>
            </a:r>
            <a:r>
              <a:rPr lang="en-US" sz="2000" b="1" dirty="0">
                <a:solidFill>
                  <a:srgbClr val="B40000"/>
                </a:solidFill>
              </a:rPr>
              <a:t>RA</a:t>
            </a:r>
            <a:r>
              <a:rPr lang="en-US" sz="2000" dirty="0" smtClean="0"/>
              <a:t>.</a:t>
            </a:r>
          </a:p>
          <a:p>
            <a:pPr algn="just"/>
            <a:endParaRPr lang="en-US" sz="2000" dirty="0"/>
          </a:p>
          <a:p>
            <a:pPr algn="just"/>
            <a:r>
              <a:rPr lang="en-US" sz="2000" dirty="0" smtClean="0"/>
              <a:t>Professionalism underpins our work philosophy and acts as our guiding principle in all our endeavors and interactions including in our service to our clients, our obligation to the communities in which we operate and in our responsibility in creating and maintaining public trust by promoting transparency in the corporate sector. </a:t>
            </a:r>
          </a:p>
          <a:p>
            <a:pPr algn="just"/>
            <a:endParaRPr lang="en-US" sz="2000" dirty="0"/>
          </a:p>
          <a:p>
            <a:pPr algn="just"/>
            <a:r>
              <a:rPr lang="en-US" sz="2000" dirty="0" smtClean="0"/>
              <a:t>We strive to be known as standard bearers of the professional moral integrity and objectivity.</a:t>
            </a:r>
            <a:endParaRPr lang="en-US" sz="2000" dirty="0"/>
          </a:p>
        </p:txBody>
      </p:sp>
      <p:sp>
        <p:nvSpPr>
          <p:cNvPr id="11" name="Isosceles Triangle 10"/>
          <p:cNvSpPr/>
          <p:nvPr/>
        </p:nvSpPr>
        <p:spPr>
          <a:xfrm rot="16200000">
            <a:off x="6809518" y="1460898"/>
            <a:ext cx="6850690" cy="3914274"/>
          </a:xfrm>
          <a:prstGeom prst="triangle">
            <a:avLst>
              <a:gd name="adj" fmla="val 51052"/>
            </a:avLst>
          </a:prstGeom>
          <a:solidFill>
            <a:srgbClr val="F52D1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68675" y="1281583"/>
            <a:ext cx="5117722" cy="149484"/>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p:nvSpPr>
        <p:spPr>
          <a:xfrm rot="16200000">
            <a:off x="109550" y="1171937"/>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rot="19222707">
            <a:off x="7469704" y="1461145"/>
            <a:ext cx="4506848" cy="584775"/>
          </a:xfrm>
          <a:prstGeom prst="rect">
            <a:avLst/>
          </a:prstGeom>
          <a:noFill/>
        </p:spPr>
        <p:txBody>
          <a:bodyPr wrap="square" rtlCol="0">
            <a:spAutoFit/>
          </a:bodyPr>
          <a:lstStyle/>
          <a:p>
            <a:r>
              <a:rPr lang="en-US" sz="3200" b="1" dirty="0" smtClean="0">
                <a:solidFill>
                  <a:srgbClr val="B40000"/>
                </a:solidFill>
              </a:rPr>
              <a:t>Professionalism</a:t>
            </a:r>
            <a:endParaRPr lang="en-US" sz="3200" b="1" dirty="0">
              <a:solidFill>
                <a:srgbClr val="B40000"/>
              </a:solidFill>
            </a:endParaRPr>
          </a:p>
        </p:txBody>
      </p:sp>
      <p:sp>
        <p:nvSpPr>
          <p:cNvPr id="14" name="TextBox 13"/>
          <p:cNvSpPr txBox="1"/>
          <p:nvPr/>
        </p:nvSpPr>
        <p:spPr>
          <a:xfrm>
            <a:off x="166677" y="6475892"/>
            <a:ext cx="740248" cy="307777"/>
          </a:xfrm>
          <a:prstGeom prst="rect">
            <a:avLst/>
          </a:prstGeom>
          <a:noFill/>
        </p:spPr>
        <p:txBody>
          <a:bodyPr wrap="square" rtlCol="0">
            <a:spAutoFit/>
          </a:bodyPr>
          <a:lstStyle/>
          <a:p>
            <a:r>
              <a:rPr lang="en-US" sz="1400" b="1" dirty="0"/>
              <a:t>6</a:t>
            </a:r>
          </a:p>
        </p:txBody>
      </p:sp>
      <p:cxnSp>
        <p:nvCxnSpPr>
          <p:cNvPr id="15" name="Straight Connector 14"/>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09477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82959" y="-9555"/>
            <a:ext cx="6709041" cy="6850691"/>
          </a:xfrm>
          <a:prstGeom prst="rect">
            <a:avLst/>
          </a:prstGeom>
          <a:blipFill dpi="0" rotWithShape="1">
            <a:blip r:embed="rId2">
              <a:alphaModFix amt="52000"/>
              <a:graysc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181170" y="1565180"/>
            <a:ext cx="5301789" cy="5016758"/>
          </a:xfrm>
          <a:prstGeom prst="rect">
            <a:avLst/>
          </a:prstGeom>
          <a:noFill/>
        </p:spPr>
        <p:txBody>
          <a:bodyPr wrap="square" rtlCol="0">
            <a:spAutoFit/>
          </a:bodyPr>
          <a:lstStyle/>
          <a:p>
            <a:pPr algn="just"/>
            <a:r>
              <a:rPr lang="en-US" sz="2000" dirty="0" smtClean="0"/>
              <a:t>All great organizations and institutions stand on the foundation stone of trust among all their respective stakeholders and a very strong culture of Leadership Development and Mentorship of their team members.</a:t>
            </a:r>
          </a:p>
          <a:p>
            <a:pPr algn="just"/>
            <a:r>
              <a:rPr lang="en-US" sz="2000" dirty="0" smtClean="0"/>
              <a:t>This is based on the existence of a very clear correlation between strong, internally mentored leadership and high performing Firms. </a:t>
            </a:r>
          </a:p>
          <a:p>
            <a:pPr algn="just"/>
            <a:endParaRPr lang="en-US" sz="2000" dirty="0"/>
          </a:p>
          <a:p>
            <a:pPr algn="just"/>
            <a:r>
              <a:rPr lang="en-US" sz="2000" dirty="0" smtClean="0"/>
              <a:t>Consequently, we at </a:t>
            </a:r>
            <a:r>
              <a:rPr lang="en-US" sz="2000" b="1" dirty="0" smtClean="0">
                <a:solidFill>
                  <a:srgbClr val="B40000"/>
                </a:solidFill>
              </a:rPr>
              <a:t>RA </a:t>
            </a:r>
            <a:r>
              <a:rPr lang="en-US" sz="2000" dirty="0" smtClean="0"/>
              <a:t>identify mentorship as our core value and  have accordingly designed our HR recruitment, development and promotion policies to nurture leadership that can carry forth our timeless values of professionalism, creating value for client and promoting growth and progress.   </a:t>
            </a:r>
          </a:p>
        </p:txBody>
      </p:sp>
      <p:sp>
        <p:nvSpPr>
          <p:cNvPr id="11" name="Isosceles Triangle 10"/>
          <p:cNvSpPr/>
          <p:nvPr/>
        </p:nvSpPr>
        <p:spPr>
          <a:xfrm rot="16200000">
            <a:off x="6809518" y="1460898"/>
            <a:ext cx="6850690" cy="3914274"/>
          </a:xfrm>
          <a:prstGeom prst="triangle">
            <a:avLst>
              <a:gd name="adj" fmla="val 51052"/>
            </a:avLst>
          </a:prstGeom>
          <a:solidFill>
            <a:srgbClr val="F52D1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68675" y="1281583"/>
            <a:ext cx="5117722" cy="149484"/>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p:nvSpPr>
        <p:spPr>
          <a:xfrm rot="16200000">
            <a:off x="109550" y="1171937"/>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rot="19222707">
            <a:off x="7469704" y="1461145"/>
            <a:ext cx="4506848" cy="584775"/>
          </a:xfrm>
          <a:prstGeom prst="rect">
            <a:avLst/>
          </a:prstGeom>
          <a:noFill/>
        </p:spPr>
        <p:txBody>
          <a:bodyPr wrap="square" rtlCol="0">
            <a:spAutoFit/>
          </a:bodyPr>
          <a:lstStyle/>
          <a:p>
            <a:r>
              <a:rPr lang="en-US" sz="3200" b="1" dirty="0">
                <a:solidFill>
                  <a:srgbClr val="B40000"/>
                </a:solidFill>
              </a:rPr>
              <a:t>Trust &amp; </a:t>
            </a:r>
            <a:r>
              <a:rPr lang="en-US" sz="3200" b="1" dirty="0" smtClean="0">
                <a:solidFill>
                  <a:srgbClr val="B40000"/>
                </a:solidFill>
              </a:rPr>
              <a:t>Mentorship</a:t>
            </a:r>
            <a:endParaRPr lang="en-US" sz="3200" b="1" dirty="0">
              <a:solidFill>
                <a:srgbClr val="B40000"/>
              </a:solidFill>
            </a:endParaRPr>
          </a:p>
        </p:txBody>
      </p:sp>
      <p:sp>
        <p:nvSpPr>
          <p:cNvPr id="14" name="TextBox 13"/>
          <p:cNvSpPr txBox="1"/>
          <p:nvPr/>
        </p:nvSpPr>
        <p:spPr>
          <a:xfrm>
            <a:off x="166677" y="6475892"/>
            <a:ext cx="740248" cy="307777"/>
          </a:xfrm>
          <a:prstGeom prst="rect">
            <a:avLst/>
          </a:prstGeom>
          <a:noFill/>
        </p:spPr>
        <p:txBody>
          <a:bodyPr wrap="square" rtlCol="0">
            <a:spAutoFit/>
          </a:bodyPr>
          <a:lstStyle/>
          <a:p>
            <a:r>
              <a:rPr lang="en-US" sz="1400" b="1" dirty="0"/>
              <a:t>7</a:t>
            </a:r>
          </a:p>
        </p:txBody>
      </p:sp>
      <p:cxnSp>
        <p:nvCxnSpPr>
          <p:cNvPr id="15" name="Straight Connector 14"/>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19761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170" y="1565180"/>
            <a:ext cx="5301789" cy="4647426"/>
          </a:xfrm>
          <a:prstGeom prst="rect">
            <a:avLst/>
          </a:prstGeom>
          <a:noFill/>
        </p:spPr>
        <p:txBody>
          <a:bodyPr wrap="square" rtlCol="0">
            <a:spAutoFit/>
          </a:bodyPr>
          <a:lstStyle/>
          <a:p>
            <a:pPr algn="just"/>
            <a:r>
              <a:rPr lang="en-US" sz="2000" dirty="0" smtClean="0"/>
              <a:t>Growth signifies success, forward movement and long term trusted partnerships.  </a:t>
            </a:r>
          </a:p>
          <a:p>
            <a:pPr algn="just"/>
            <a:endParaRPr lang="en-US" sz="2000" dirty="0"/>
          </a:p>
          <a:p>
            <a:pPr algn="just"/>
            <a:r>
              <a:rPr lang="en-US" sz="2000" dirty="0" smtClean="0"/>
              <a:t>The growth potential of several corporate entities and entrepreneurs often remains untapped and unrealized due to lack of  sound and trusted financial advice and services. We at </a:t>
            </a:r>
            <a:r>
              <a:rPr lang="en-US" sz="2000" b="1" dirty="0">
                <a:solidFill>
                  <a:srgbClr val="B40000"/>
                </a:solidFill>
              </a:rPr>
              <a:t>RA</a:t>
            </a:r>
            <a:r>
              <a:rPr lang="en-US" sz="2000" dirty="0" smtClean="0"/>
              <a:t> address that niche vacuum to become the drivers of, and partners in the long term sustainable growth of our clients by the broad spectrum of our outstanding professional services.</a:t>
            </a:r>
          </a:p>
          <a:p>
            <a:pPr algn="just"/>
            <a:endParaRPr lang="en-US" sz="2000" dirty="0"/>
          </a:p>
          <a:p>
            <a:pPr algn="just"/>
            <a:endParaRPr lang="en-US" dirty="0" smtClean="0"/>
          </a:p>
          <a:p>
            <a:pPr algn="just"/>
            <a:r>
              <a:rPr lang="en-US" dirty="0" smtClean="0"/>
              <a:t> </a:t>
            </a:r>
            <a:endParaRPr lang="en-US" dirty="0"/>
          </a:p>
        </p:txBody>
      </p:sp>
      <p:sp>
        <p:nvSpPr>
          <p:cNvPr id="11" name="Isosceles Triangle 10"/>
          <p:cNvSpPr/>
          <p:nvPr/>
        </p:nvSpPr>
        <p:spPr>
          <a:xfrm rot="16200000">
            <a:off x="6809518" y="1458655"/>
            <a:ext cx="6850690" cy="3914274"/>
          </a:xfrm>
          <a:prstGeom prst="triangle">
            <a:avLst>
              <a:gd name="adj" fmla="val 51052"/>
            </a:avLst>
          </a:prstGeom>
          <a:solidFill>
            <a:srgbClr val="F52D14">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rot="2160000">
            <a:off x="385884" y="75237"/>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876374" y="573601"/>
            <a:ext cx="5315939"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573389" y="217084"/>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780362" y="35893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p:nvSpPr>
        <p:spPr>
          <a:xfrm>
            <a:off x="368675" y="1281583"/>
            <a:ext cx="5117722" cy="149484"/>
          </a:xfrm>
          <a:prstGeom prst="rect">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ight Triangle 22"/>
          <p:cNvSpPr/>
          <p:nvPr/>
        </p:nvSpPr>
        <p:spPr>
          <a:xfrm rot="16200000">
            <a:off x="109550" y="1171937"/>
            <a:ext cx="149580" cy="368679"/>
          </a:xfrm>
          <a:prstGeom prst="rtTriangle">
            <a:avLst/>
          </a:prstGeom>
          <a:solidFill>
            <a:srgbClr val="EB2D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p:cNvSpPr txBox="1"/>
          <p:nvPr/>
        </p:nvSpPr>
        <p:spPr>
          <a:xfrm rot="19222707">
            <a:off x="7496999" y="1461146"/>
            <a:ext cx="4506848" cy="584775"/>
          </a:xfrm>
          <a:prstGeom prst="rect">
            <a:avLst/>
          </a:prstGeom>
          <a:noFill/>
        </p:spPr>
        <p:txBody>
          <a:bodyPr wrap="square" rtlCol="0">
            <a:spAutoFit/>
          </a:bodyPr>
          <a:lstStyle/>
          <a:p>
            <a:r>
              <a:rPr lang="en-US" sz="3200" b="1" dirty="0" smtClean="0">
                <a:solidFill>
                  <a:srgbClr val="B40000"/>
                </a:solidFill>
              </a:rPr>
              <a:t>Growth</a:t>
            </a:r>
            <a:endParaRPr lang="en-US" sz="3200" b="1" dirty="0">
              <a:solidFill>
                <a:srgbClr val="B40000"/>
              </a:solidFill>
            </a:endParaRPr>
          </a:p>
        </p:txBody>
      </p:sp>
      <p:sp>
        <p:nvSpPr>
          <p:cNvPr id="14" name="TextBox 13"/>
          <p:cNvSpPr txBox="1"/>
          <p:nvPr/>
        </p:nvSpPr>
        <p:spPr>
          <a:xfrm>
            <a:off x="166677" y="6475892"/>
            <a:ext cx="740248" cy="307777"/>
          </a:xfrm>
          <a:prstGeom prst="rect">
            <a:avLst/>
          </a:prstGeom>
          <a:noFill/>
        </p:spPr>
        <p:txBody>
          <a:bodyPr wrap="square" rtlCol="0">
            <a:spAutoFit/>
          </a:bodyPr>
          <a:lstStyle/>
          <a:p>
            <a:r>
              <a:rPr lang="en-US" sz="1400" b="1" dirty="0"/>
              <a:t>8</a:t>
            </a:r>
          </a:p>
        </p:txBody>
      </p:sp>
      <p:cxnSp>
        <p:nvCxnSpPr>
          <p:cNvPr id="15" name="Straight Connector 14"/>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482959" y="0"/>
            <a:ext cx="6709041" cy="6858000"/>
          </a:xfrm>
          <a:prstGeom prst="rect">
            <a:avLst/>
          </a:prstGeom>
          <a:blipFill dpi="0" rotWithShape="1">
            <a:blip r:embed="rId2">
              <a:alphaModFix amt="50000"/>
              <a:graysc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72599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813246" y="1268531"/>
            <a:ext cx="7087017" cy="5393526"/>
          </a:xfrm>
          <a:prstGeom prst="rect">
            <a:avLst/>
          </a:prstGeom>
          <a:solidFill>
            <a:srgbClr val="F52D1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0" y="0"/>
            <a:ext cx="5588163" cy="6858000"/>
          </a:xfrm>
          <a:prstGeom prst="rect">
            <a:avLst/>
          </a:prstGeom>
          <a:blipFill dpi="0" rotWithShape="1">
            <a:blip r:embed="rId2">
              <a:alphaModFix amt="30000"/>
              <a:extLst>
                <a:ext uri="{BEBA8EAE-BF5A-486C-A8C5-ECC9F3942E4B}">
                  <a14:imgProps xmlns:a14="http://schemas.microsoft.com/office/drawing/2010/main">
                    <a14:imgLayer r:embed="rId3">
                      <a14:imgEffect>
                        <a14:artisticTexturizer/>
                      </a14:imgEffect>
                    </a14:imgLayer>
                  </a14:imgProps>
                </a:ex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741224" y="1552225"/>
            <a:ext cx="5754090" cy="5262979"/>
          </a:xfrm>
          <a:prstGeom prst="rect">
            <a:avLst/>
          </a:prstGeom>
          <a:noFill/>
        </p:spPr>
        <p:txBody>
          <a:bodyPr wrap="square" rtlCol="0">
            <a:spAutoFit/>
          </a:bodyPr>
          <a:lstStyle/>
          <a:p>
            <a:pPr algn="just"/>
            <a:r>
              <a:rPr lang="en-US" sz="4000" b="1" dirty="0" smtClean="0">
                <a:solidFill>
                  <a:srgbClr val="C00000"/>
                </a:solidFill>
              </a:rPr>
              <a:t>The RA Edge </a:t>
            </a:r>
            <a:endParaRPr lang="en-US" sz="4000" b="1" dirty="0">
              <a:solidFill>
                <a:srgbClr val="B40000"/>
              </a:solidFill>
            </a:endParaRPr>
          </a:p>
          <a:p>
            <a:pPr algn="just"/>
            <a:endParaRPr lang="en-US" sz="400" dirty="0" smtClean="0"/>
          </a:p>
          <a:p>
            <a:pPr algn="just"/>
            <a:r>
              <a:rPr lang="en-US" dirty="0" smtClean="0"/>
              <a:t>In today’s complex business environments, where all commercial endeavors are affected by a broad spectrum of internal and environmental factors, we at </a:t>
            </a:r>
            <a:r>
              <a:rPr lang="en-US" sz="2000" b="1" dirty="0" smtClean="0">
                <a:solidFill>
                  <a:srgbClr val="B40000"/>
                </a:solidFill>
              </a:rPr>
              <a:t>RA </a:t>
            </a:r>
            <a:r>
              <a:rPr lang="en-US" dirty="0"/>
              <a:t>help our </a:t>
            </a:r>
            <a:r>
              <a:rPr lang="en-US" dirty="0" smtClean="0"/>
              <a:t>clients by offering  complete and holistic solutions to address all their challenges and opportunity needs.</a:t>
            </a:r>
          </a:p>
          <a:p>
            <a:pPr algn="just"/>
            <a:endParaRPr lang="en-US" dirty="0"/>
          </a:p>
          <a:p>
            <a:pPr algn="just"/>
            <a:r>
              <a:rPr lang="en-US" dirty="0" smtClean="0"/>
              <a:t>We achieve this by examining their opportunities and challenges from all possible perspectives including accounting, risk, tax, advisory, business strategy, technology and human leadership. We call this all encompassing solution the</a:t>
            </a:r>
            <a:r>
              <a:rPr lang="en-US" sz="2000" b="1" dirty="0" smtClean="0">
                <a:solidFill>
                  <a:srgbClr val="B40000"/>
                </a:solidFill>
              </a:rPr>
              <a:t> “RA Edge”</a:t>
            </a:r>
            <a:r>
              <a:rPr lang="en-US" dirty="0"/>
              <a:t>.  </a:t>
            </a:r>
            <a:r>
              <a:rPr lang="en-US" dirty="0" smtClean="0"/>
              <a:t>The </a:t>
            </a:r>
            <a:r>
              <a:rPr lang="en-US" sz="2000" b="1" dirty="0">
                <a:solidFill>
                  <a:srgbClr val="B40000"/>
                </a:solidFill>
              </a:rPr>
              <a:t>RA Edge</a:t>
            </a:r>
            <a:r>
              <a:rPr lang="en-US" dirty="0" smtClean="0"/>
              <a:t> is the foundation stone of our core value of creating more value for our clients. In the following pages we describe in more detail the services by which we offer you the solutions and services that help you create and innovate.  </a:t>
            </a:r>
            <a:endParaRPr lang="en-US" sz="2000" b="1" dirty="0">
              <a:solidFill>
                <a:srgbClr val="B40000"/>
              </a:solidFill>
            </a:endParaRPr>
          </a:p>
          <a:p>
            <a:pPr algn="just"/>
            <a:r>
              <a:rPr lang="en-US" dirty="0" smtClean="0"/>
              <a:t> </a:t>
            </a:r>
            <a:endParaRPr lang="en-US" dirty="0"/>
          </a:p>
        </p:txBody>
      </p:sp>
      <p:sp>
        <p:nvSpPr>
          <p:cNvPr id="18" name="Rectangle 17"/>
          <p:cNvSpPr/>
          <p:nvPr/>
        </p:nvSpPr>
        <p:spPr>
          <a:xfrm rot="2160000">
            <a:off x="10606123" y="62281"/>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p:cNvSpPr txBox="1"/>
          <p:nvPr/>
        </p:nvSpPr>
        <p:spPr>
          <a:xfrm>
            <a:off x="11096614" y="560645"/>
            <a:ext cx="1010622" cy="707886"/>
          </a:xfrm>
          <a:prstGeom prst="rect">
            <a:avLst/>
          </a:prstGeom>
          <a:noFill/>
        </p:spPr>
        <p:txBody>
          <a:bodyPr wrap="square" rtlCol="0">
            <a:spAutoFit/>
          </a:bodyPr>
          <a:lstStyle/>
          <a:p>
            <a:r>
              <a:rPr lang="en-US" sz="3000" dirty="0" smtClean="0">
                <a:latin typeface="Audiowide" panose="02000503000000020004" pitchFamily="2" charset="0"/>
              </a:rPr>
              <a:t>RA</a:t>
            </a:r>
            <a:r>
              <a:rPr lang="en-US" sz="4000" dirty="0" smtClean="0">
                <a:solidFill>
                  <a:srgbClr val="E60000"/>
                </a:solidFill>
                <a:latin typeface="Audiowide" panose="02000503000000020004" pitchFamily="2" charset="0"/>
              </a:rPr>
              <a:t>.</a:t>
            </a:r>
            <a:endParaRPr lang="en-US" sz="4000" dirty="0" smtClean="0">
              <a:solidFill>
                <a:srgbClr val="E60000"/>
              </a:solidFill>
              <a:latin typeface="Audiowide" panose="02000503000000020004" pitchFamily="2" charset="0"/>
            </a:endParaRPr>
          </a:p>
        </p:txBody>
      </p:sp>
      <p:sp>
        <p:nvSpPr>
          <p:cNvPr id="20" name="Rectangle 19"/>
          <p:cNvSpPr/>
          <p:nvPr/>
        </p:nvSpPr>
        <p:spPr>
          <a:xfrm rot="2160000">
            <a:off x="10793628" y="204128"/>
            <a:ext cx="192024" cy="758952"/>
          </a:xfrm>
          <a:prstGeom prst="rect">
            <a:avLst/>
          </a:prstGeom>
          <a:solidFill>
            <a:srgbClr val="B4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rot="2160000">
            <a:off x="11000601" y="345975"/>
            <a:ext cx="192024" cy="758952"/>
          </a:xfrm>
          <a:prstGeom prst="rect">
            <a:avLst/>
          </a:prstGeom>
          <a:solidFill>
            <a:srgbClr val="E6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66677" y="6475892"/>
            <a:ext cx="740248" cy="307777"/>
          </a:xfrm>
          <a:prstGeom prst="rect">
            <a:avLst/>
          </a:prstGeom>
          <a:noFill/>
        </p:spPr>
        <p:txBody>
          <a:bodyPr wrap="square" rtlCol="0">
            <a:spAutoFit/>
          </a:bodyPr>
          <a:lstStyle/>
          <a:p>
            <a:r>
              <a:rPr lang="en-US" sz="1400" b="1" dirty="0"/>
              <a:t>9</a:t>
            </a:r>
          </a:p>
        </p:txBody>
      </p:sp>
      <p:cxnSp>
        <p:nvCxnSpPr>
          <p:cNvPr id="12" name="Straight Connector 11"/>
          <p:cNvCxnSpPr/>
          <p:nvPr/>
        </p:nvCxnSpPr>
        <p:spPr>
          <a:xfrm>
            <a:off x="235774" y="6748527"/>
            <a:ext cx="602054" cy="0"/>
          </a:xfrm>
          <a:prstGeom prst="line">
            <a:avLst/>
          </a:prstGeom>
          <a:ln w="28575">
            <a:solidFill>
              <a:srgbClr val="F52D1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307677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3160</TotalTime>
  <Words>3457</Words>
  <Application>Microsoft Office PowerPoint</Application>
  <PresentationFormat>Widescreen</PresentationFormat>
  <Paragraphs>389</Paragraphs>
  <Slides>30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Audiowide</vt:lpstr>
      <vt:lpstr>Brush Script MT</vt:lpstr>
      <vt:lpstr>Calibri</vt:lpstr>
      <vt:lpstr>Calibri Light</vt:lpstr>
      <vt:lpstr>Gill Sans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Farrukh Rasheed</dc:creator>
  <cp:lastModifiedBy>Farrukh Rasheed</cp:lastModifiedBy>
  <cp:revision>734</cp:revision>
  <dcterms:created xsi:type="dcterms:W3CDTF">2017-08-01T13:11:05Z</dcterms:created>
  <dcterms:modified xsi:type="dcterms:W3CDTF">2017-08-18T11:29:43Z</dcterms:modified>
</cp:coreProperties>
</file>